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8" r:id="rId2"/>
    <p:sldMasterId id="2147483780" r:id="rId3"/>
    <p:sldMasterId id="2147483792" r:id="rId4"/>
    <p:sldMasterId id="2147483804" r:id="rId5"/>
    <p:sldMasterId id="2147483816" r:id="rId6"/>
    <p:sldMasterId id="2147483828" r:id="rId7"/>
  </p:sldMasterIdLst>
  <p:notesMasterIdLst>
    <p:notesMasterId r:id="rId38"/>
  </p:notesMasterIdLst>
  <p:sldIdLst>
    <p:sldId id="260" r:id="rId8"/>
    <p:sldId id="422" r:id="rId9"/>
    <p:sldId id="423" r:id="rId10"/>
    <p:sldId id="425" r:id="rId11"/>
    <p:sldId id="426" r:id="rId12"/>
    <p:sldId id="427" r:id="rId13"/>
    <p:sldId id="430" r:id="rId14"/>
    <p:sldId id="431" r:id="rId15"/>
    <p:sldId id="439" r:id="rId16"/>
    <p:sldId id="433" r:id="rId17"/>
    <p:sldId id="435" r:id="rId18"/>
    <p:sldId id="436" r:id="rId19"/>
    <p:sldId id="437" r:id="rId20"/>
    <p:sldId id="448" r:id="rId21"/>
    <p:sldId id="443" r:id="rId22"/>
    <p:sldId id="444" r:id="rId23"/>
    <p:sldId id="445" r:id="rId24"/>
    <p:sldId id="374" r:id="rId25"/>
    <p:sldId id="389" r:id="rId26"/>
    <p:sldId id="410" r:id="rId27"/>
    <p:sldId id="415" r:id="rId28"/>
    <p:sldId id="407" r:id="rId29"/>
    <p:sldId id="418" r:id="rId30"/>
    <p:sldId id="419" r:id="rId31"/>
    <p:sldId id="421" r:id="rId32"/>
    <p:sldId id="397" r:id="rId33"/>
    <p:sldId id="396" r:id="rId34"/>
    <p:sldId id="449" r:id="rId35"/>
    <p:sldId id="413" r:id="rId36"/>
    <p:sldId id="387" r:id="rId3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DA"/>
    <a:srgbClr val="FFFFCC"/>
    <a:srgbClr val="B9EDFF"/>
    <a:srgbClr val="93E3FF"/>
    <a:srgbClr val="99CCFF"/>
    <a:srgbClr val="AFEAFF"/>
    <a:srgbClr val="A5A5A5"/>
    <a:srgbClr val="A6A6A6"/>
    <a:srgbClr val="3DC1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2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37550887231"/>
          <c:y val="0.11750850756636103"/>
          <c:w val="0.72509856910565185"/>
          <c:h val="0.6582376800354610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победителей</c:v>
                </c:pt>
              </c:strCache>
            </c:strRef>
          </c:tx>
          <c:dLbls>
            <c:dLbl>
              <c:idx val="0"/>
              <c:layout>
                <c:manualLayout>
                  <c:x val="-0.11573477527690355"/>
                  <c:y val="-4.7312446214744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2935207763545039E-2"/>
                  <c:y val="-5.3459298510459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78327573675213E-2"/>
                  <c:y val="4.2951508535733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547606678230273E-2"/>
                  <c:y val="-2.571688465797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9537033577179619"/>
                  <c:y val="-1.0528512110182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7289621807226824"/>
                  <c:y val="-5.3362357026197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5753337969988707"/>
                  <c:y val="-4.817664207315804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5719121542648093E-2"/>
                  <c:y val="-4.364605735172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  <a:latin typeface="Century Gothic" panose="020B0502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76</c:v>
                </c:pt>
                <c:pt idx="1">
                  <c:v>76</c:v>
                </c:pt>
                <c:pt idx="2">
                  <c:v>74</c:v>
                </c:pt>
                <c:pt idx="3">
                  <c:v>84</c:v>
                </c:pt>
                <c:pt idx="4">
                  <c:v>123</c:v>
                </c:pt>
                <c:pt idx="5">
                  <c:v>124</c:v>
                </c:pt>
                <c:pt idx="6">
                  <c:v>145</c:v>
                </c:pt>
                <c:pt idx="7">
                  <c:v>167</c:v>
                </c:pt>
                <c:pt idx="8">
                  <c:v>191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2519856"/>
        <c:axId val="2072520944"/>
      </c:lineChart>
      <c:catAx>
        <c:axId val="207251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Century Gothic" panose="020B0502020202020204" pitchFamily="34" charset="0"/>
              </a:defRPr>
            </a:pPr>
            <a:endParaRPr lang="ru-RU"/>
          </a:p>
        </c:txPr>
        <c:crossAx val="2072520944"/>
        <c:crosses val="autoZero"/>
        <c:auto val="1"/>
        <c:lblAlgn val="ctr"/>
        <c:lblOffset val="100"/>
        <c:noMultiLvlLbl val="0"/>
      </c:catAx>
      <c:valAx>
        <c:axId val="2072520944"/>
        <c:scaling>
          <c:orientation val="minMax"/>
          <c:max val="200"/>
          <c:min val="6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100">
                <a:latin typeface="Century Gothic" panose="020B0502020202020204" pitchFamily="34" charset="0"/>
              </a:defRPr>
            </a:pPr>
            <a:endParaRPr lang="ru-RU"/>
          </a:p>
        </c:txPr>
        <c:crossAx val="2072519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9999869841396163E-2"/>
          <c:y val="0.88826211042720771"/>
          <c:w val="0.8999998884354824"/>
          <c:h val="5.5830599753386993E-2"/>
        </c:manualLayout>
      </c:layout>
      <c:overlay val="0"/>
      <c:txPr>
        <a:bodyPr/>
        <a:lstStyle/>
        <a:p>
          <a:pPr>
            <a:defRPr sz="1100">
              <a:latin typeface="Century Gothic" panose="020B0502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774229538689"/>
          <c:y val="3.8982812775508129E-2"/>
          <c:w val="0.76679532988934285"/>
          <c:h val="0.6863134498234948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победителей и призеров</c:v>
                </c:pt>
              </c:strCache>
            </c:strRef>
          </c:tx>
          <c:dLbls>
            <c:dLbl>
              <c:idx val="0"/>
              <c:layout>
                <c:manualLayout>
                  <c:x val="-0.11940490288753805"/>
                  <c:y val="-5.8681298848987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945449431357659"/>
                  <c:y val="-5.8681298848987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8545016455341492E-2"/>
                  <c:y val="-7.226375462459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625143434533418E-2"/>
                  <c:y val="3.8348736161782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403173252553186E-2"/>
                  <c:y val="2.62847046394484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343305157484804"/>
                  <c:y val="-4.8325775522695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6198037061626686"/>
                  <c:y val="-4.945081609625007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3240362528865976E-2"/>
                  <c:y val="-2.5814654338983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3546221500651727E-4"/>
                  <c:y val="-4.14810917283248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  <a:latin typeface="Century Gothic" panose="020B0502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278</c:v>
                </c:pt>
                <c:pt idx="1">
                  <c:v>319</c:v>
                </c:pt>
                <c:pt idx="2">
                  <c:v>331</c:v>
                </c:pt>
                <c:pt idx="3">
                  <c:v>321</c:v>
                </c:pt>
                <c:pt idx="4">
                  <c:v>368</c:v>
                </c:pt>
                <c:pt idx="5">
                  <c:v>583</c:v>
                </c:pt>
                <c:pt idx="6">
                  <c:v>699</c:v>
                </c:pt>
                <c:pt idx="7">
                  <c:v>817</c:v>
                </c:pt>
                <c:pt idx="8">
                  <c:v>906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2520400"/>
        <c:axId val="2072521488"/>
      </c:lineChart>
      <c:catAx>
        <c:axId val="20725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Century Gothic" panose="020B0502020202020204" pitchFamily="34" charset="0"/>
              </a:defRPr>
            </a:pPr>
            <a:endParaRPr lang="ru-RU"/>
          </a:p>
        </c:txPr>
        <c:crossAx val="2072521488"/>
        <c:crosses val="autoZero"/>
        <c:auto val="1"/>
        <c:lblAlgn val="ctr"/>
        <c:lblOffset val="100"/>
        <c:noMultiLvlLbl val="0"/>
      </c:catAx>
      <c:valAx>
        <c:axId val="2072521488"/>
        <c:scaling>
          <c:orientation val="minMax"/>
          <c:min val="2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100">
                <a:latin typeface="Century Gothic" panose="020B0502020202020204" pitchFamily="34" charset="0"/>
              </a:defRPr>
            </a:pPr>
            <a:endParaRPr lang="ru-RU"/>
          </a:p>
        </c:txPr>
        <c:crossAx val="2072520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0119724692968911E-2"/>
          <c:y val="0.84661416766874509"/>
          <c:w val="0.89999980079086028"/>
          <c:h val="9.8109305824999743E-2"/>
        </c:manualLayout>
      </c:layout>
      <c:overlay val="0"/>
      <c:txPr>
        <a:bodyPr/>
        <a:lstStyle/>
        <a:p>
          <a:pPr>
            <a:defRPr sz="1100">
              <a:latin typeface="Century Gothic" panose="020B0502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59167849561669"/>
          <c:y val="2.0528698413371911E-2"/>
          <c:w val="0.59939215475932806"/>
          <c:h val="0.716942164560643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московских победителей среди всех победителей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9"/>
            <c:spPr>
              <a:solidFill>
                <a:srgbClr val="FF6600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7.515842234574302E-2"/>
                  <c:y val="4.3861014566724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3304492440804118E-2"/>
                  <c:y val="-5.0127155720551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129137865517545E-2"/>
                  <c:y val="4.6994208488017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4399795077868873E-3"/>
                  <c:y val="3.1329472325344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912658864651394"/>
                  <c:y val="-4.0728314022948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387364366010618E-3"/>
                  <c:y val="6.2658944650689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6107464119396372"/>
                  <c:y val="-4.699445517677593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5279576234481199"/>
                  <c:y val="-1.8836501254556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137084743031159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  <a:latin typeface="Century Gothic" panose="020B0502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0.23799999999999999</c:v>
                </c:pt>
                <c:pt idx="1">
                  <c:v>0.248</c:v>
                </c:pt>
                <c:pt idx="2">
                  <c:v>0.24299999999999999</c:v>
                </c:pt>
                <c:pt idx="3">
                  <c:v>0.26800000000000002</c:v>
                </c:pt>
                <c:pt idx="4">
                  <c:v>0.34</c:v>
                </c:pt>
                <c:pt idx="5">
                  <c:v>0.33500000000000002</c:v>
                </c:pt>
                <c:pt idx="6">
                  <c:v>0.39700000000000002</c:v>
                </c:pt>
                <c:pt idx="7">
                  <c:v>0.442</c:v>
                </c:pt>
                <c:pt idx="8">
                  <c:v>0.50600000000000001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7431312"/>
        <c:axId val="2047436208"/>
      </c:lineChart>
      <c:catAx>
        <c:axId val="204743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100">
                <a:latin typeface="Century Gothic" panose="020B0502020202020204" pitchFamily="34" charset="0"/>
              </a:defRPr>
            </a:pPr>
            <a:endParaRPr lang="ru-RU"/>
          </a:p>
        </c:txPr>
        <c:crossAx val="2047436208"/>
        <c:crosses val="autoZero"/>
        <c:auto val="1"/>
        <c:lblAlgn val="ctr"/>
        <c:lblOffset val="100"/>
        <c:noMultiLvlLbl val="0"/>
      </c:catAx>
      <c:valAx>
        <c:axId val="2047436208"/>
        <c:scaling>
          <c:orientation val="minMax"/>
          <c:max val="0.51"/>
          <c:min val="0.15000000000000002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100">
                <a:latin typeface="Century Gothic" panose="020B0502020202020204" pitchFamily="34" charset="0"/>
              </a:defRPr>
            </a:pPr>
            <a:endParaRPr lang="ru-RU"/>
          </a:p>
        </c:txPr>
        <c:crossAx val="2047431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1252583901969"/>
          <c:y val="0.84881367097748228"/>
          <c:w val="0.73603523724277509"/>
          <c:h val="0.13238872918532762"/>
        </c:manualLayout>
      </c:layout>
      <c:overlay val="0"/>
      <c:txPr>
        <a:bodyPr/>
        <a:lstStyle/>
        <a:p>
          <a:pPr>
            <a:defRPr sz="1100">
              <a:latin typeface="Century Gothic" panose="020B0502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56172598964288"/>
          <c:y val="4.8012539682970409E-2"/>
          <c:w val="0.41474566301198162"/>
          <c:h val="0.6605491143750226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московских победителей и призеров среди всех победителей и призеров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9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7.2114878241483146E-2"/>
                  <c:y val="6.2658944650689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1228893251643073E-2"/>
                  <c:y val="-5.3260349641844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615248042610708E-2"/>
                  <c:y val="5.6393050185621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844312574476763E-2"/>
                  <c:y val="-3.1331939212929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0202688761106535"/>
                  <c:y val="-9.39908838636190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0783659498236556"/>
                  <c:y val="-3.4462419557879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20325242524332415"/>
                  <c:y val="-3.759536679041396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8603033767222346"/>
                  <c:y val="-4.699420848801746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rPr>
                      <a:t>36,6 %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477576748249682E-2"/>
                  <c:y val="-6.26589446506899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  <a:latin typeface="Century Gothic" panose="020B0502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0.188</c:v>
                </c:pt>
                <c:pt idx="1">
                  <c:v>0.20599999999999999</c:v>
                </c:pt>
                <c:pt idx="2">
                  <c:v>0.20799999999999999</c:v>
                </c:pt>
                <c:pt idx="3">
                  <c:v>0.21299999999999999</c:v>
                </c:pt>
                <c:pt idx="4">
                  <c:v>0.26100000000000001</c:v>
                </c:pt>
                <c:pt idx="5">
                  <c:v>0.28399999999999997</c:v>
                </c:pt>
                <c:pt idx="6">
                  <c:v>0.31900000000000001</c:v>
                </c:pt>
                <c:pt idx="7">
                  <c:v>0.36599999999999999</c:v>
                </c:pt>
                <c:pt idx="8">
                  <c:v>0.39700000000000002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7431856"/>
        <c:axId val="2061147728"/>
      </c:lineChart>
      <c:catAx>
        <c:axId val="204743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100">
                <a:latin typeface="Century Gothic" panose="020B0502020202020204" pitchFamily="34" charset="0"/>
              </a:defRPr>
            </a:pPr>
            <a:endParaRPr lang="ru-RU"/>
          </a:p>
        </c:txPr>
        <c:crossAx val="2061147728"/>
        <c:crosses val="autoZero"/>
        <c:auto val="1"/>
        <c:lblAlgn val="ctr"/>
        <c:lblOffset val="100"/>
        <c:noMultiLvlLbl val="0"/>
      </c:catAx>
      <c:valAx>
        <c:axId val="2061147728"/>
        <c:scaling>
          <c:orientation val="minMax"/>
          <c:max val="0.4"/>
          <c:min val="0.15000000000000002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100">
                <a:latin typeface="Century Gothic" panose="020B0502020202020204" pitchFamily="34" charset="0"/>
              </a:defRPr>
            </a:pPr>
            <a:endParaRPr lang="ru-RU"/>
          </a:p>
        </c:txPr>
        <c:crossAx val="2047431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633345411042013"/>
          <c:y val="0.80786015036208525"/>
          <c:w val="0.75333796611197024"/>
          <c:h val="0.13238872918532762"/>
        </c:manualLayout>
      </c:layout>
      <c:overlay val="0"/>
      <c:txPr>
        <a:bodyPr/>
        <a:lstStyle/>
        <a:p>
          <a:pPr>
            <a:defRPr sz="1100">
              <a:latin typeface="Century Gothic" panose="020B0502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37550887231"/>
          <c:y val="0.11750850756636103"/>
          <c:w val="0.85757954148602888"/>
          <c:h val="0.6582376800354610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школ с победителями</c:v>
                </c:pt>
              </c:strCache>
            </c:strRef>
          </c:tx>
          <c:dLbls>
            <c:dLbl>
              <c:idx val="0"/>
              <c:layout>
                <c:manualLayout>
                  <c:x val="-7.4912950561581676E-2"/>
                  <c:y val="-6.2437301518824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7421655505423561E-2"/>
                  <c:y val="-6.555916659476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491295056158169E-2"/>
                  <c:y val="-7.8046626898530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2404294651814813E-2"/>
                  <c:y val="-5.3995675980130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0862407324716974"/>
                  <c:y val="-4.6827976139118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6149893145818945E-2"/>
                  <c:y val="-6.2437301518824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5753337969988707"/>
                  <c:y val="-4.817664207315804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0353628333618931"/>
                  <c:y val="-2.8521280323093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7.4401819622454705E-3"/>
                  <c:y val="-4.23493756801683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  <a:latin typeface="Century Gothic" panose="020B0502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43</c:v>
                </c:pt>
                <c:pt idx="1">
                  <c:v>44</c:v>
                </c:pt>
                <c:pt idx="2">
                  <c:v>44</c:v>
                </c:pt>
                <c:pt idx="3">
                  <c:v>52</c:v>
                </c:pt>
                <c:pt idx="4">
                  <c:v>68</c:v>
                </c:pt>
                <c:pt idx="5">
                  <c:v>66</c:v>
                </c:pt>
                <c:pt idx="6">
                  <c:v>75</c:v>
                </c:pt>
                <c:pt idx="7">
                  <c:v>79</c:v>
                </c:pt>
                <c:pt idx="8">
                  <c:v>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370624"/>
        <c:axId val="109377152"/>
      </c:lineChart>
      <c:catAx>
        <c:axId val="10937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Century Gothic" panose="020B0502020202020204" pitchFamily="34" charset="0"/>
              </a:defRPr>
            </a:pPr>
            <a:endParaRPr lang="ru-RU"/>
          </a:p>
        </c:txPr>
        <c:crossAx val="109377152"/>
        <c:crosses val="autoZero"/>
        <c:auto val="1"/>
        <c:lblAlgn val="ctr"/>
        <c:lblOffset val="100"/>
        <c:noMultiLvlLbl val="0"/>
      </c:catAx>
      <c:valAx>
        <c:axId val="109377152"/>
        <c:scaling>
          <c:orientation val="minMax"/>
          <c:min val="4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100">
                <a:latin typeface="Century Gothic" panose="020B0502020202020204" pitchFamily="34" charset="0"/>
              </a:defRPr>
            </a:pPr>
            <a:endParaRPr lang="ru-RU"/>
          </a:p>
        </c:txPr>
        <c:crossAx val="109370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160346173505631E-2"/>
          <c:y val="0.89062690176207238"/>
          <c:w val="0.89999985353972511"/>
          <c:h val="6.0973811746306755E-2"/>
        </c:manualLayout>
      </c:layout>
      <c:overlay val="0"/>
      <c:txPr>
        <a:bodyPr/>
        <a:lstStyle/>
        <a:p>
          <a:pPr>
            <a:defRPr sz="1200">
              <a:latin typeface="Century Gothic" panose="020B0502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774229538689"/>
          <c:y val="3.8982812775508129E-2"/>
          <c:w val="0.76679532988934285"/>
          <c:h val="0.7124399921500418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школ с победителями и призерами</c:v>
                </c:pt>
              </c:strCache>
            </c:strRef>
          </c:tx>
          <c:dLbls>
            <c:dLbl>
              <c:idx val="0"/>
              <c:layout>
                <c:manualLayout>
                  <c:x val="-9.6491135371010214E-2"/>
                  <c:y val="-4.9000838214022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945449431357659"/>
                  <c:y val="-5.8681298848987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9248409847290623"/>
                  <c:y val="-3.0314941323748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394036122967442"/>
                  <c:y val="-5.200255402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4346574105720927"/>
                  <c:y val="-6.1908165383514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5390504976319663"/>
                  <c:y val="-4.8325744350058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20112970490418625"/>
                  <c:y val="-2.3636161757266533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Century Gothic" panose="020B0502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8511335003859059E-2"/>
                  <c:y val="-3.4309606633959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5468220205193899E-3"/>
                  <c:y val="-4.19488133008482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  <a:latin typeface="Century Gothic" panose="020B0502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74</c:v>
                </c:pt>
                <c:pt idx="1">
                  <c:v>86</c:v>
                </c:pt>
                <c:pt idx="2">
                  <c:v>126</c:v>
                </c:pt>
                <c:pt idx="3">
                  <c:v>128</c:v>
                </c:pt>
                <c:pt idx="4">
                  <c:v>144</c:v>
                </c:pt>
                <c:pt idx="5">
                  <c:v>181</c:v>
                </c:pt>
                <c:pt idx="6">
                  <c:v>214</c:v>
                </c:pt>
                <c:pt idx="7">
                  <c:v>222</c:v>
                </c:pt>
                <c:pt idx="8">
                  <c:v>227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371712"/>
        <c:axId val="109371168"/>
      </c:lineChart>
      <c:catAx>
        <c:axId val="10937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Century Gothic" panose="020B0502020202020204" pitchFamily="34" charset="0"/>
              </a:defRPr>
            </a:pPr>
            <a:endParaRPr lang="ru-RU"/>
          </a:p>
        </c:txPr>
        <c:crossAx val="109371168"/>
        <c:crosses val="autoZero"/>
        <c:auto val="1"/>
        <c:lblAlgn val="ctr"/>
        <c:lblOffset val="100"/>
        <c:noMultiLvlLbl val="0"/>
      </c:catAx>
      <c:valAx>
        <c:axId val="109371168"/>
        <c:scaling>
          <c:orientation val="minMax"/>
          <c:min val="7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100">
                <a:latin typeface="Century Gothic" panose="020B0502020202020204" pitchFamily="34" charset="0"/>
              </a:defRPr>
            </a:pPr>
            <a:endParaRPr lang="ru-RU"/>
          </a:p>
        </c:txPr>
        <c:crossAx val="109371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8774365494025574E-2"/>
          <c:y val="0.87042034438679894"/>
          <c:w val="0.9"/>
          <c:h val="6.5043019765742172E-2"/>
        </c:manualLayout>
      </c:layout>
      <c:overlay val="0"/>
      <c:txPr>
        <a:bodyPr/>
        <a:lstStyle/>
        <a:p>
          <a:pPr>
            <a:defRPr sz="1200">
              <a:latin typeface="Century Gothic" panose="020B0502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92249740458745E-2"/>
          <c:y val="0.46963395499898736"/>
          <c:w val="0.94299654739689331"/>
          <c:h val="0.18308984829666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9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2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41"/>
            <c:invertIfNegative val="0"/>
            <c:bubble3D val="0"/>
          </c:dPt>
          <c:dPt>
            <c:idx val="43"/>
            <c:invertIfNegative val="0"/>
            <c:bubble3D val="0"/>
          </c:dPt>
          <c:dLbls>
            <c:dLbl>
              <c:idx val="1"/>
              <c:spPr/>
              <c:txPr>
                <a:bodyPr rot="-5400000" vert="horz"/>
                <a:lstStyle/>
                <a:p>
                  <a:pPr>
                    <a:defRPr sz="1000"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 rot="-5400000" vert="horz"/>
                <a:lstStyle/>
                <a:p>
                  <a:pPr>
                    <a:defRPr sz="1000"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000" b="1">
                      <a:solidFill>
                        <a:srgbClr val="C00000"/>
                      </a:solidFill>
                      <a:effectLst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/>
              <c:txPr>
                <a:bodyPr rot="-5400000" vert="horz"/>
                <a:lstStyle/>
                <a:p>
                  <a:pPr>
                    <a:defRPr sz="1000"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spPr/>
              <c:txPr>
                <a:bodyPr rot="-5400000" vert="horz"/>
                <a:lstStyle/>
                <a:p>
                  <a:pPr>
                    <a:defRPr sz="1000"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Лист1!$A$2:$A$72</c:f>
              <c:strCache>
                <c:ptCount val="71"/>
                <c:pt idx="0">
                  <c:v>Сингапур</c:v>
                </c:pt>
                <c:pt idx="1">
                  <c:v>Гонгконг (Китай)</c:v>
                </c:pt>
                <c:pt idx="2">
                  <c:v>Канада</c:v>
                </c:pt>
                <c:pt idx="3">
                  <c:v>Финляндия</c:v>
                </c:pt>
                <c:pt idx="4">
                  <c:v>Ирландия</c:v>
                </c:pt>
                <c:pt idx="5">
                  <c:v>Москва</c:v>
                </c:pt>
                <c:pt idx="6">
                  <c:v>Эстония</c:v>
                </c:pt>
                <c:pt idx="7">
                  <c:v>Республика Корея</c:v>
                </c:pt>
                <c:pt idx="8">
                  <c:v>Япония</c:v>
                </c:pt>
                <c:pt idx="9">
                  <c:v>Норвегия</c:v>
                </c:pt>
                <c:pt idx="10">
                  <c:v>Новая Зеландия</c:v>
                </c:pt>
                <c:pt idx="11">
                  <c:v>Германия</c:v>
                </c:pt>
                <c:pt idx="12">
                  <c:v>Макао (Китай)</c:v>
                </c:pt>
                <c:pt idx="13">
                  <c:v>Польша</c:v>
                </c:pt>
                <c:pt idx="14">
                  <c:v>Словения</c:v>
                </c:pt>
                <c:pt idx="15">
                  <c:v>Нидерланды</c:v>
                </c:pt>
                <c:pt idx="16">
                  <c:v>Австралия</c:v>
                </c:pt>
                <c:pt idx="17">
                  <c:v>Швеция</c:v>
                </c:pt>
                <c:pt idx="18">
                  <c:v>Дания</c:v>
                </c:pt>
                <c:pt idx="19">
                  <c:v>Франция</c:v>
                </c:pt>
                <c:pt idx="20">
                  <c:v>Бельгия</c:v>
                </c:pt>
                <c:pt idx="21">
                  <c:v>Португалия</c:v>
                </c:pt>
                <c:pt idx="22">
                  <c:v>Великобритания</c:v>
                </c:pt>
                <c:pt idx="23">
                  <c:v>Тайвань</c:v>
                </c:pt>
                <c:pt idx="24">
                  <c:v>США</c:v>
                </c:pt>
                <c:pt idx="25">
                  <c:v>Испания</c:v>
                </c:pt>
                <c:pt idx="26">
                  <c:v>Российская Федерация</c:v>
                </c:pt>
                <c:pt idx="27">
                  <c:v>Китай</c:v>
                </c:pt>
                <c:pt idx="28">
                  <c:v>Швейцария</c:v>
                </c:pt>
                <c:pt idx="29">
                  <c:v>Латвия</c:v>
                </c:pt>
                <c:pt idx="30">
                  <c:v>Чехия</c:v>
                </c:pt>
                <c:pt idx="31">
                  <c:v>Хорватия</c:v>
                </c:pt>
                <c:pt idx="32">
                  <c:v>Вьетнам</c:v>
                </c:pt>
                <c:pt idx="33">
                  <c:v>Австрия</c:v>
                </c:pt>
                <c:pt idx="34">
                  <c:v>Италия</c:v>
                </c:pt>
                <c:pt idx="35">
                  <c:v>Исландия</c:v>
                </c:pt>
                <c:pt idx="36">
                  <c:v>Люксембург</c:v>
                </c:pt>
                <c:pt idx="37">
                  <c:v>Израиль</c:v>
                </c:pt>
                <c:pt idx="38">
                  <c:v>Буэнос-Айрес (Аргентина)</c:v>
                </c:pt>
                <c:pt idx="39">
                  <c:v>Литва</c:v>
                </c:pt>
                <c:pt idx="40">
                  <c:v>Венгрия</c:v>
                </c:pt>
                <c:pt idx="41">
                  <c:v>Греция</c:v>
                </c:pt>
                <c:pt idx="42">
                  <c:v>Чили</c:v>
                </c:pt>
                <c:pt idx="43">
                  <c:v>Словакия</c:v>
                </c:pt>
                <c:pt idx="44">
                  <c:v>Мальта</c:v>
                </c:pt>
                <c:pt idx="45">
                  <c:v>Кипр</c:v>
                </c:pt>
                <c:pt idx="46">
                  <c:v>Уругвай</c:v>
                </c:pt>
                <c:pt idx="47">
                  <c:v>Румыния</c:v>
                </c:pt>
                <c:pt idx="48">
                  <c:v>ОАЭ</c:v>
                </c:pt>
                <c:pt idx="49">
                  <c:v>Болгария</c:v>
                </c:pt>
                <c:pt idx="50">
                  <c:v>Турция</c:v>
                </c:pt>
                <c:pt idx="51">
                  <c:v>Коста-Рика</c:v>
                </c:pt>
                <c:pt idx="52">
                  <c:v>Тринидад и Тобаго</c:v>
                </c:pt>
                <c:pt idx="53">
                  <c:v>Черногория</c:v>
                </c:pt>
                <c:pt idx="54">
                  <c:v>Колумбия</c:v>
                </c:pt>
                <c:pt idx="55">
                  <c:v>Мексика</c:v>
                </c:pt>
                <c:pt idx="56">
                  <c:v>Молдова</c:v>
                </c:pt>
                <c:pt idx="57">
                  <c:v>Таиланд</c:v>
                </c:pt>
                <c:pt idx="58">
                  <c:v>Иордания</c:v>
                </c:pt>
                <c:pt idx="59">
                  <c:v>Бразилия</c:v>
                </c:pt>
                <c:pt idx="60">
                  <c:v>Албания</c:v>
                </c:pt>
                <c:pt idx="61">
                  <c:v>Катар</c:v>
                </c:pt>
                <c:pt idx="62">
                  <c:v>Грузия</c:v>
                </c:pt>
                <c:pt idx="63">
                  <c:v>Перу</c:v>
                </c:pt>
                <c:pt idx="64">
                  <c:v>Индонезия</c:v>
                </c:pt>
                <c:pt idx="65">
                  <c:v>Тунис</c:v>
                </c:pt>
                <c:pt idx="66">
                  <c:v>Доминикана</c:v>
                </c:pt>
                <c:pt idx="67">
                  <c:v>Македония</c:v>
                </c:pt>
                <c:pt idx="68">
                  <c:v>Алжир</c:v>
                </c:pt>
                <c:pt idx="69">
                  <c:v>Косово</c:v>
                </c:pt>
                <c:pt idx="70">
                  <c:v>Ливан</c:v>
                </c:pt>
              </c:strCache>
            </c:strRef>
          </c:cat>
          <c:val>
            <c:numRef>
              <c:f>Лист1!$B$2:$B$72</c:f>
              <c:numCache>
                <c:formatCode>General</c:formatCode>
                <c:ptCount val="71"/>
                <c:pt idx="0">
                  <c:v>535</c:v>
                </c:pt>
                <c:pt idx="1">
                  <c:v>527</c:v>
                </c:pt>
                <c:pt idx="2">
                  <c:v>527</c:v>
                </c:pt>
                <c:pt idx="3">
                  <c:v>526</c:v>
                </c:pt>
                <c:pt idx="4">
                  <c:v>521</c:v>
                </c:pt>
                <c:pt idx="5">
                  <c:v>519</c:v>
                </c:pt>
                <c:pt idx="6">
                  <c:v>519</c:v>
                </c:pt>
                <c:pt idx="7">
                  <c:v>517</c:v>
                </c:pt>
                <c:pt idx="8">
                  <c:v>516</c:v>
                </c:pt>
                <c:pt idx="9">
                  <c:v>513</c:v>
                </c:pt>
                <c:pt idx="10">
                  <c:v>509</c:v>
                </c:pt>
                <c:pt idx="11">
                  <c:v>509</c:v>
                </c:pt>
                <c:pt idx="12">
                  <c:v>509</c:v>
                </c:pt>
                <c:pt idx="13">
                  <c:v>506</c:v>
                </c:pt>
                <c:pt idx="14">
                  <c:v>505</c:v>
                </c:pt>
                <c:pt idx="15">
                  <c:v>503</c:v>
                </c:pt>
                <c:pt idx="16">
                  <c:v>503</c:v>
                </c:pt>
                <c:pt idx="17">
                  <c:v>500</c:v>
                </c:pt>
                <c:pt idx="18">
                  <c:v>500</c:v>
                </c:pt>
                <c:pt idx="19">
                  <c:v>499</c:v>
                </c:pt>
                <c:pt idx="20">
                  <c:v>499</c:v>
                </c:pt>
                <c:pt idx="21">
                  <c:v>498</c:v>
                </c:pt>
                <c:pt idx="22">
                  <c:v>498</c:v>
                </c:pt>
                <c:pt idx="23">
                  <c:v>497</c:v>
                </c:pt>
                <c:pt idx="24">
                  <c:v>497</c:v>
                </c:pt>
                <c:pt idx="25">
                  <c:v>496</c:v>
                </c:pt>
                <c:pt idx="26">
                  <c:v>495</c:v>
                </c:pt>
                <c:pt idx="27">
                  <c:v>494</c:v>
                </c:pt>
                <c:pt idx="28">
                  <c:v>492</c:v>
                </c:pt>
                <c:pt idx="29">
                  <c:v>488</c:v>
                </c:pt>
                <c:pt idx="30">
                  <c:v>487</c:v>
                </c:pt>
                <c:pt idx="31">
                  <c:v>487</c:v>
                </c:pt>
                <c:pt idx="32">
                  <c:v>487</c:v>
                </c:pt>
                <c:pt idx="33">
                  <c:v>485</c:v>
                </c:pt>
                <c:pt idx="34">
                  <c:v>485</c:v>
                </c:pt>
                <c:pt idx="35">
                  <c:v>482</c:v>
                </c:pt>
                <c:pt idx="36">
                  <c:v>481</c:v>
                </c:pt>
                <c:pt idx="37">
                  <c:v>479</c:v>
                </c:pt>
                <c:pt idx="38">
                  <c:v>475</c:v>
                </c:pt>
                <c:pt idx="39">
                  <c:v>472</c:v>
                </c:pt>
                <c:pt idx="40">
                  <c:v>470</c:v>
                </c:pt>
                <c:pt idx="41">
                  <c:v>467</c:v>
                </c:pt>
                <c:pt idx="42">
                  <c:v>459</c:v>
                </c:pt>
                <c:pt idx="43">
                  <c:v>453</c:v>
                </c:pt>
                <c:pt idx="44">
                  <c:v>447</c:v>
                </c:pt>
                <c:pt idx="45">
                  <c:v>443</c:v>
                </c:pt>
                <c:pt idx="46">
                  <c:v>437</c:v>
                </c:pt>
                <c:pt idx="47">
                  <c:v>434</c:v>
                </c:pt>
                <c:pt idx="48">
                  <c:v>434</c:v>
                </c:pt>
                <c:pt idx="49">
                  <c:v>432</c:v>
                </c:pt>
                <c:pt idx="50">
                  <c:v>428</c:v>
                </c:pt>
                <c:pt idx="51">
                  <c:v>427</c:v>
                </c:pt>
                <c:pt idx="52">
                  <c:v>427</c:v>
                </c:pt>
                <c:pt idx="53">
                  <c:v>427</c:v>
                </c:pt>
                <c:pt idx="54">
                  <c:v>425</c:v>
                </c:pt>
                <c:pt idx="55">
                  <c:v>423</c:v>
                </c:pt>
                <c:pt idx="56">
                  <c:v>416</c:v>
                </c:pt>
                <c:pt idx="57">
                  <c:v>409</c:v>
                </c:pt>
                <c:pt idx="58">
                  <c:v>408</c:v>
                </c:pt>
                <c:pt idx="59">
                  <c:v>407</c:v>
                </c:pt>
                <c:pt idx="60">
                  <c:v>405</c:v>
                </c:pt>
                <c:pt idx="61">
                  <c:v>402</c:v>
                </c:pt>
                <c:pt idx="62">
                  <c:v>401</c:v>
                </c:pt>
                <c:pt idx="63">
                  <c:v>398</c:v>
                </c:pt>
                <c:pt idx="64">
                  <c:v>397</c:v>
                </c:pt>
                <c:pt idx="65">
                  <c:v>361</c:v>
                </c:pt>
                <c:pt idx="66">
                  <c:v>358</c:v>
                </c:pt>
                <c:pt idx="67">
                  <c:v>352</c:v>
                </c:pt>
                <c:pt idx="68">
                  <c:v>350</c:v>
                </c:pt>
                <c:pt idx="69">
                  <c:v>347</c:v>
                </c:pt>
                <c:pt idx="70">
                  <c:v>347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09374432"/>
        <c:axId val="109375520"/>
      </c:barChart>
      <c:catAx>
        <c:axId val="10937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9375520"/>
        <c:crosses val="autoZero"/>
        <c:auto val="1"/>
        <c:lblAlgn val="ctr"/>
        <c:lblOffset val="100"/>
        <c:tickLblSkip val="1"/>
        <c:noMultiLvlLbl val="0"/>
      </c:catAx>
      <c:valAx>
        <c:axId val="1093755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937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92249740458745E-2"/>
          <c:y val="0.45413908294758826"/>
          <c:w val="0.94299654739689331"/>
          <c:h val="0.198584720348061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2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34"/>
            <c:invertIfNegative val="0"/>
            <c:bubble3D val="0"/>
          </c:dPt>
          <c:dPt>
            <c:idx val="36"/>
            <c:invertIfNegative val="0"/>
            <c:bubble3D val="0"/>
          </c:dPt>
          <c:dPt>
            <c:idx val="43"/>
            <c:invertIfNegative val="0"/>
            <c:bubble3D val="0"/>
          </c:dPt>
          <c:dLbls>
            <c:dLbl>
              <c:idx val="1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Лист1!$A$2:$A$72</c:f>
              <c:strCache>
                <c:ptCount val="71"/>
                <c:pt idx="0">
                  <c:v>Сингапур</c:v>
                </c:pt>
                <c:pt idx="1">
                  <c:v>Гонконг (Китай)</c:v>
                </c:pt>
                <c:pt idx="2">
                  <c:v>Макао (Китай)</c:v>
                </c:pt>
                <c:pt idx="3">
                  <c:v>Тайвань</c:v>
                </c:pt>
                <c:pt idx="4">
                  <c:v>Япония</c:v>
                </c:pt>
                <c:pt idx="5">
                  <c:v>Москва</c:v>
                </c:pt>
                <c:pt idx="6">
                  <c:v>Китай</c:v>
                </c:pt>
                <c:pt idx="7">
                  <c:v>Республика Корея</c:v>
                </c:pt>
                <c:pt idx="8">
                  <c:v>Швейцария</c:v>
                </c:pt>
                <c:pt idx="9">
                  <c:v>Эстония</c:v>
                </c:pt>
                <c:pt idx="10">
                  <c:v>Канада</c:v>
                </c:pt>
                <c:pt idx="11">
                  <c:v>Нидерланды</c:v>
                </c:pt>
                <c:pt idx="12">
                  <c:v>Дания</c:v>
                </c:pt>
                <c:pt idx="13">
                  <c:v>Финляндия</c:v>
                </c:pt>
                <c:pt idx="14">
                  <c:v>Словения</c:v>
                </c:pt>
                <c:pt idx="15">
                  <c:v>Бельгия</c:v>
                </c:pt>
                <c:pt idx="16">
                  <c:v>Германия</c:v>
                </c:pt>
                <c:pt idx="17">
                  <c:v>Польша</c:v>
                </c:pt>
                <c:pt idx="18">
                  <c:v>Ирландия</c:v>
                </c:pt>
                <c:pt idx="19">
                  <c:v>Норвегия</c:v>
                </c:pt>
                <c:pt idx="20">
                  <c:v>Австрия</c:v>
                </c:pt>
                <c:pt idx="21">
                  <c:v>Новая Зеландия</c:v>
                </c:pt>
                <c:pt idx="22">
                  <c:v>Вьетнам</c:v>
                </c:pt>
                <c:pt idx="23">
                  <c:v>Российская Федерация</c:v>
                </c:pt>
                <c:pt idx="24">
                  <c:v>Швеция</c:v>
                </c:pt>
                <c:pt idx="25">
                  <c:v>Австралия</c:v>
                </c:pt>
                <c:pt idx="26">
                  <c:v>Франция</c:v>
                </c:pt>
                <c:pt idx="27">
                  <c:v>Великобритания</c:v>
                </c:pt>
                <c:pt idx="28">
                  <c:v>Чехия</c:v>
                </c:pt>
                <c:pt idx="29">
                  <c:v>Португалия</c:v>
                </c:pt>
                <c:pt idx="30">
                  <c:v>Италия</c:v>
                </c:pt>
                <c:pt idx="31">
                  <c:v>Исландия</c:v>
                </c:pt>
                <c:pt idx="32">
                  <c:v>Испания</c:v>
                </c:pt>
                <c:pt idx="33">
                  <c:v>Люксембург</c:v>
                </c:pt>
                <c:pt idx="34">
                  <c:v>Латвия</c:v>
                </c:pt>
                <c:pt idx="35">
                  <c:v>Мальта</c:v>
                </c:pt>
                <c:pt idx="36">
                  <c:v>Литва</c:v>
                </c:pt>
                <c:pt idx="37">
                  <c:v>Венгрия</c:v>
                </c:pt>
                <c:pt idx="38">
                  <c:v>Словакия</c:v>
                </c:pt>
                <c:pt idx="39">
                  <c:v>Израиль</c:v>
                </c:pt>
                <c:pt idx="40">
                  <c:v>США</c:v>
                </c:pt>
                <c:pt idx="41">
                  <c:v>Хорватия</c:v>
                </c:pt>
                <c:pt idx="42">
                  <c:v>Буэнос-Айрес (Аргентина)</c:v>
                </c:pt>
                <c:pt idx="43">
                  <c:v>Греция</c:v>
                </c:pt>
                <c:pt idx="44">
                  <c:v>Румыния</c:v>
                </c:pt>
                <c:pt idx="45">
                  <c:v>Болгария</c:v>
                </c:pt>
                <c:pt idx="46">
                  <c:v>Кипр</c:v>
                </c:pt>
                <c:pt idx="47">
                  <c:v>ОАЭ</c:v>
                </c:pt>
                <c:pt idx="48">
                  <c:v>Чили</c:v>
                </c:pt>
                <c:pt idx="49">
                  <c:v>Турция</c:v>
                </c:pt>
                <c:pt idx="50">
                  <c:v>Молдова</c:v>
                </c:pt>
                <c:pt idx="51">
                  <c:v>Уругвай</c:v>
                </c:pt>
                <c:pt idx="52">
                  <c:v>Черногория</c:v>
                </c:pt>
                <c:pt idx="53">
                  <c:v>Тринадад и Тобаго</c:v>
                </c:pt>
                <c:pt idx="54">
                  <c:v>Таиланд</c:v>
                </c:pt>
                <c:pt idx="55">
                  <c:v>Албания</c:v>
                </c:pt>
                <c:pt idx="56">
                  <c:v>Мексика</c:v>
                </c:pt>
                <c:pt idx="57">
                  <c:v>Грузия</c:v>
                </c:pt>
                <c:pt idx="58">
                  <c:v>Катар</c:v>
                </c:pt>
                <c:pt idx="59">
                  <c:v>Коста-Рика</c:v>
                </c:pt>
                <c:pt idx="60">
                  <c:v>Ливан</c:v>
                </c:pt>
                <c:pt idx="61">
                  <c:v>Колумбия</c:v>
                </c:pt>
                <c:pt idx="62">
                  <c:v>Перу</c:v>
                </c:pt>
                <c:pt idx="63">
                  <c:v>Индонезия</c:v>
                </c:pt>
                <c:pt idx="64">
                  <c:v>Иордания</c:v>
                </c:pt>
                <c:pt idx="65">
                  <c:v>Бразилия</c:v>
                </c:pt>
                <c:pt idx="66">
                  <c:v>Македония</c:v>
                </c:pt>
                <c:pt idx="67">
                  <c:v>Тунис</c:v>
                </c:pt>
                <c:pt idx="68">
                  <c:v>Косово</c:v>
                </c:pt>
                <c:pt idx="69">
                  <c:v>Алжир</c:v>
                </c:pt>
                <c:pt idx="70">
                  <c:v>Доминикана</c:v>
                </c:pt>
              </c:strCache>
            </c:strRef>
          </c:cat>
          <c:val>
            <c:numRef>
              <c:f>Лист1!$B$2:$B$72</c:f>
              <c:numCache>
                <c:formatCode>General</c:formatCode>
                <c:ptCount val="71"/>
                <c:pt idx="0">
                  <c:v>564</c:v>
                </c:pt>
                <c:pt idx="1">
                  <c:v>548</c:v>
                </c:pt>
                <c:pt idx="2">
                  <c:v>544</c:v>
                </c:pt>
                <c:pt idx="3">
                  <c:v>542</c:v>
                </c:pt>
                <c:pt idx="4">
                  <c:v>532</c:v>
                </c:pt>
                <c:pt idx="5">
                  <c:v>531</c:v>
                </c:pt>
                <c:pt idx="6">
                  <c:v>531</c:v>
                </c:pt>
                <c:pt idx="7">
                  <c:v>524</c:v>
                </c:pt>
                <c:pt idx="8">
                  <c:v>521</c:v>
                </c:pt>
                <c:pt idx="9">
                  <c:v>520</c:v>
                </c:pt>
                <c:pt idx="10">
                  <c:v>516</c:v>
                </c:pt>
                <c:pt idx="11">
                  <c:v>512</c:v>
                </c:pt>
                <c:pt idx="12">
                  <c:v>511</c:v>
                </c:pt>
                <c:pt idx="13">
                  <c:v>511</c:v>
                </c:pt>
                <c:pt idx="14">
                  <c:v>510</c:v>
                </c:pt>
                <c:pt idx="15">
                  <c:v>507</c:v>
                </c:pt>
                <c:pt idx="16">
                  <c:v>506</c:v>
                </c:pt>
                <c:pt idx="17">
                  <c:v>504</c:v>
                </c:pt>
                <c:pt idx="18">
                  <c:v>504</c:v>
                </c:pt>
                <c:pt idx="19">
                  <c:v>502</c:v>
                </c:pt>
                <c:pt idx="20">
                  <c:v>497</c:v>
                </c:pt>
                <c:pt idx="21">
                  <c:v>495</c:v>
                </c:pt>
                <c:pt idx="22">
                  <c:v>495</c:v>
                </c:pt>
                <c:pt idx="23">
                  <c:v>494</c:v>
                </c:pt>
                <c:pt idx="24">
                  <c:v>494</c:v>
                </c:pt>
                <c:pt idx="25">
                  <c:v>494</c:v>
                </c:pt>
                <c:pt idx="26">
                  <c:v>493</c:v>
                </c:pt>
                <c:pt idx="27">
                  <c:v>492</c:v>
                </c:pt>
                <c:pt idx="28">
                  <c:v>492</c:v>
                </c:pt>
                <c:pt idx="29">
                  <c:v>492</c:v>
                </c:pt>
                <c:pt idx="30">
                  <c:v>490</c:v>
                </c:pt>
                <c:pt idx="31">
                  <c:v>488</c:v>
                </c:pt>
                <c:pt idx="32">
                  <c:v>486</c:v>
                </c:pt>
                <c:pt idx="33">
                  <c:v>486</c:v>
                </c:pt>
                <c:pt idx="34">
                  <c:v>482</c:v>
                </c:pt>
                <c:pt idx="35">
                  <c:v>479</c:v>
                </c:pt>
                <c:pt idx="36">
                  <c:v>478</c:v>
                </c:pt>
                <c:pt idx="37">
                  <c:v>477</c:v>
                </c:pt>
                <c:pt idx="38">
                  <c:v>475</c:v>
                </c:pt>
                <c:pt idx="39">
                  <c:v>470</c:v>
                </c:pt>
                <c:pt idx="40">
                  <c:v>470</c:v>
                </c:pt>
                <c:pt idx="41">
                  <c:v>464</c:v>
                </c:pt>
                <c:pt idx="42">
                  <c:v>456</c:v>
                </c:pt>
                <c:pt idx="43">
                  <c:v>454</c:v>
                </c:pt>
                <c:pt idx="44">
                  <c:v>444</c:v>
                </c:pt>
                <c:pt idx="45">
                  <c:v>441</c:v>
                </c:pt>
                <c:pt idx="46">
                  <c:v>437</c:v>
                </c:pt>
                <c:pt idx="47">
                  <c:v>427</c:v>
                </c:pt>
                <c:pt idx="48">
                  <c:v>423</c:v>
                </c:pt>
                <c:pt idx="49">
                  <c:v>420</c:v>
                </c:pt>
                <c:pt idx="50">
                  <c:v>420</c:v>
                </c:pt>
                <c:pt idx="51">
                  <c:v>418</c:v>
                </c:pt>
                <c:pt idx="52">
                  <c:v>418</c:v>
                </c:pt>
                <c:pt idx="53">
                  <c:v>417</c:v>
                </c:pt>
                <c:pt idx="54">
                  <c:v>415</c:v>
                </c:pt>
                <c:pt idx="55">
                  <c:v>413</c:v>
                </c:pt>
                <c:pt idx="56">
                  <c:v>408</c:v>
                </c:pt>
                <c:pt idx="57">
                  <c:v>404</c:v>
                </c:pt>
                <c:pt idx="58">
                  <c:v>402</c:v>
                </c:pt>
                <c:pt idx="59">
                  <c:v>400</c:v>
                </c:pt>
                <c:pt idx="60">
                  <c:v>396</c:v>
                </c:pt>
                <c:pt idx="61">
                  <c:v>390</c:v>
                </c:pt>
                <c:pt idx="62">
                  <c:v>387</c:v>
                </c:pt>
                <c:pt idx="63">
                  <c:v>386</c:v>
                </c:pt>
                <c:pt idx="64">
                  <c:v>380</c:v>
                </c:pt>
                <c:pt idx="65">
                  <c:v>377</c:v>
                </c:pt>
                <c:pt idx="66">
                  <c:v>371</c:v>
                </c:pt>
                <c:pt idx="67">
                  <c:v>367</c:v>
                </c:pt>
                <c:pt idx="68">
                  <c:v>362</c:v>
                </c:pt>
                <c:pt idx="69">
                  <c:v>360</c:v>
                </c:pt>
                <c:pt idx="70">
                  <c:v>328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09376064"/>
        <c:axId val="295611152"/>
      </c:barChart>
      <c:catAx>
        <c:axId val="10937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95611152"/>
        <c:crosses val="autoZero"/>
        <c:auto val="1"/>
        <c:lblAlgn val="ctr"/>
        <c:lblOffset val="100"/>
        <c:tickLblSkip val="1"/>
        <c:noMultiLvlLbl val="0"/>
      </c:catAx>
      <c:valAx>
        <c:axId val="2956111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937606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92282835211447E-2"/>
          <c:y val="0.24061179158249241"/>
          <c:w val="0.93517066423303497"/>
          <c:h val="0.37028713263428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0066FF"/>
              </a:solidFill>
            </c:spPr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23"/>
            <c:invertIfNegative val="0"/>
            <c:bubble3D val="0"/>
            <c:spPr>
              <a:solidFill>
                <a:srgbClr val="0066FF"/>
              </a:solidFill>
            </c:spPr>
          </c:dPt>
          <c:dPt>
            <c:idx val="34"/>
            <c:invertIfNegative val="0"/>
            <c:bubble3D val="0"/>
          </c:dPt>
          <c:dPt>
            <c:idx val="36"/>
            <c:invertIfNegative val="0"/>
            <c:bubble3D val="0"/>
          </c:dPt>
          <c:dPt>
            <c:idx val="46"/>
            <c:invertIfNegative val="0"/>
            <c:bubble3D val="0"/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 rot="-5400000" vert="horz"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Лист1!$A$2:$A$62</c:f>
              <c:strCache>
                <c:ptCount val="61"/>
                <c:pt idx="0">
                  <c:v>Москва</c:v>
                </c:pt>
                <c:pt idx="1">
                  <c:v>Российская Федерация</c:v>
                </c:pt>
                <c:pt idx="2">
                  <c:v>Сингапур</c:v>
                </c:pt>
                <c:pt idx="3">
                  <c:v>Гонгконг</c:v>
                </c:pt>
                <c:pt idx="4">
                  <c:v>Ирландия</c:v>
                </c:pt>
                <c:pt idx="5">
                  <c:v>Финляндия</c:v>
                </c:pt>
                <c:pt idx="6">
                  <c:v>Польша</c:v>
                </c:pt>
                <c:pt idx="7">
                  <c:v>Северная Ирландия</c:v>
                </c:pt>
                <c:pt idx="8">
                  <c:v>Норвегия (5 класс)</c:v>
                </c:pt>
                <c:pt idx="9">
                  <c:v>Тайвань</c:v>
                </c:pt>
                <c:pt idx="10">
                  <c:v>Англия</c:v>
                </c:pt>
                <c:pt idx="11">
                  <c:v>Латвия</c:v>
                </c:pt>
                <c:pt idx="12">
                  <c:v>Швеция </c:v>
                </c:pt>
                <c:pt idx="13">
                  <c:v>Венгрия</c:v>
                </c:pt>
                <c:pt idx="14">
                  <c:v>Болгария</c:v>
                </c:pt>
                <c:pt idx="15">
                  <c:v>Мадрид (Испания)</c:v>
                </c:pt>
                <c:pt idx="16">
                  <c:v>США</c:v>
                </c:pt>
                <c:pt idx="17">
                  <c:v>Литва</c:v>
                </c:pt>
                <c:pt idx="18">
                  <c:v>Италия</c:v>
                </c:pt>
                <c:pt idx="19">
                  <c:v>Квебек (Канада)</c:v>
                </c:pt>
                <c:pt idx="20">
                  <c:v>Дания (4 класс)</c:v>
                </c:pt>
                <c:pt idx="21">
                  <c:v>Макао</c:v>
                </c:pt>
                <c:pt idx="22">
                  <c:v>Нидерланды</c:v>
                </c:pt>
                <c:pt idx="23">
                  <c:v>Онтарио (Канада)</c:v>
                </c:pt>
                <c:pt idx="24">
                  <c:v>Австралия</c:v>
                </c:pt>
                <c:pt idx="25">
                  <c:v>Чехия</c:v>
                </c:pt>
                <c:pt idx="26">
                  <c:v>Канада</c:v>
                </c:pt>
                <c:pt idx="27">
                  <c:v>Словения</c:v>
                </c:pt>
                <c:pt idx="28">
                  <c:v>Австрия</c:v>
                </c:pt>
                <c:pt idx="29">
                  <c:v>Германия</c:v>
                </c:pt>
                <c:pt idx="30">
                  <c:v>Казахстан</c:v>
                </c:pt>
                <c:pt idx="31">
                  <c:v>Словакия</c:v>
                </c:pt>
                <c:pt idx="32">
                  <c:v>Израиль</c:v>
                </c:pt>
                <c:pt idx="33">
                  <c:v>Португалия</c:v>
                </c:pt>
                <c:pt idx="34">
                  <c:v>Испания</c:v>
                </c:pt>
                <c:pt idx="35">
                  <c:v>Андалузия (Испания)</c:v>
                </c:pt>
                <c:pt idx="36">
                  <c:v>Бельгия (фламанд.)</c:v>
                </c:pt>
                <c:pt idx="37">
                  <c:v>Новая Зеландия</c:v>
                </c:pt>
                <c:pt idx="38">
                  <c:v>Норвегия (4 класс)</c:v>
                </c:pt>
                <c:pt idx="39">
                  <c:v>Дубай (ОАЭ)</c:v>
                </c:pt>
                <c:pt idx="40">
                  <c:v>Франция</c:v>
                </c:pt>
                <c:pt idx="41">
                  <c:v>Дания (3 класс)</c:v>
                </c:pt>
                <c:pt idx="42">
                  <c:v>Бельгия (франц.)</c:v>
                </c:pt>
                <c:pt idx="43">
                  <c:v>Чили</c:v>
                </c:pt>
                <c:pt idx="44">
                  <c:v>Грузия</c:v>
                </c:pt>
                <c:pt idx="45">
                  <c:v>Буэнос-Айрес (Аргентина)</c:v>
                </c:pt>
                <c:pt idx="46">
                  <c:v>Тринидад и Тобаго</c:v>
                </c:pt>
                <c:pt idx="47">
                  <c:v>Азербайджан</c:v>
                </c:pt>
                <c:pt idx="48">
                  <c:v>Мальта</c:v>
                </c:pt>
                <c:pt idx="49">
                  <c:v>ОАЭ</c:v>
                </c:pt>
                <c:pt idx="50">
                  <c:v>Бахрейн</c:v>
                </c:pt>
                <c:pt idx="51">
                  <c:v>Катар</c:v>
                </c:pt>
                <c:pt idx="52">
                  <c:v>Саудовская Аравия</c:v>
                </c:pt>
                <c:pt idx="53">
                  <c:v>Иран</c:v>
                </c:pt>
                <c:pt idx="54">
                  <c:v>Оман</c:v>
                </c:pt>
                <c:pt idx="55">
                  <c:v>Абу-Даби (ОАЭ)</c:v>
                </c:pt>
                <c:pt idx="56">
                  <c:v>ЮАР (местные языки)</c:v>
                </c:pt>
                <c:pt idx="57">
                  <c:v>Кувейт</c:v>
                </c:pt>
                <c:pt idx="58">
                  <c:v>Марокко</c:v>
                </c:pt>
                <c:pt idx="59">
                  <c:v>Египет</c:v>
                </c:pt>
                <c:pt idx="60">
                  <c:v>ЮАР</c:v>
                </c:pt>
              </c:strCache>
            </c:strRef>
          </c:cat>
          <c:val>
            <c:numRef>
              <c:f>Лист1!$B$2:$B$62</c:f>
              <c:numCache>
                <c:formatCode>General</c:formatCode>
                <c:ptCount val="61"/>
                <c:pt idx="0">
                  <c:v>612</c:v>
                </c:pt>
                <c:pt idx="1">
                  <c:v>581</c:v>
                </c:pt>
                <c:pt idx="2">
                  <c:v>576</c:v>
                </c:pt>
                <c:pt idx="3">
                  <c:v>569</c:v>
                </c:pt>
                <c:pt idx="4">
                  <c:v>567</c:v>
                </c:pt>
                <c:pt idx="5">
                  <c:v>566</c:v>
                </c:pt>
                <c:pt idx="6">
                  <c:v>565</c:v>
                </c:pt>
                <c:pt idx="7">
                  <c:v>565</c:v>
                </c:pt>
                <c:pt idx="8">
                  <c:v>559</c:v>
                </c:pt>
                <c:pt idx="9">
                  <c:v>559</c:v>
                </c:pt>
                <c:pt idx="10">
                  <c:v>559</c:v>
                </c:pt>
                <c:pt idx="11">
                  <c:v>558</c:v>
                </c:pt>
                <c:pt idx="12">
                  <c:v>555</c:v>
                </c:pt>
                <c:pt idx="13">
                  <c:v>554</c:v>
                </c:pt>
                <c:pt idx="14">
                  <c:v>552</c:v>
                </c:pt>
                <c:pt idx="15">
                  <c:v>549</c:v>
                </c:pt>
                <c:pt idx="16">
                  <c:v>549</c:v>
                </c:pt>
                <c:pt idx="17">
                  <c:v>548</c:v>
                </c:pt>
                <c:pt idx="18">
                  <c:v>548</c:v>
                </c:pt>
                <c:pt idx="19">
                  <c:v>547</c:v>
                </c:pt>
                <c:pt idx="20">
                  <c:v>547</c:v>
                </c:pt>
                <c:pt idx="21">
                  <c:v>546</c:v>
                </c:pt>
                <c:pt idx="22">
                  <c:v>545</c:v>
                </c:pt>
                <c:pt idx="23">
                  <c:v>544</c:v>
                </c:pt>
                <c:pt idx="24">
                  <c:v>544</c:v>
                </c:pt>
                <c:pt idx="25">
                  <c:v>543</c:v>
                </c:pt>
                <c:pt idx="26">
                  <c:v>543</c:v>
                </c:pt>
                <c:pt idx="27">
                  <c:v>542</c:v>
                </c:pt>
                <c:pt idx="28">
                  <c:v>541</c:v>
                </c:pt>
                <c:pt idx="29">
                  <c:v>537</c:v>
                </c:pt>
                <c:pt idx="30">
                  <c:v>536</c:v>
                </c:pt>
                <c:pt idx="31">
                  <c:v>535</c:v>
                </c:pt>
                <c:pt idx="32">
                  <c:v>530</c:v>
                </c:pt>
                <c:pt idx="33">
                  <c:v>528</c:v>
                </c:pt>
                <c:pt idx="34">
                  <c:v>528</c:v>
                </c:pt>
                <c:pt idx="35">
                  <c:v>525</c:v>
                </c:pt>
                <c:pt idx="36">
                  <c:v>525</c:v>
                </c:pt>
                <c:pt idx="37">
                  <c:v>523</c:v>
                </c:pt>
                <c:pt idx="38">
                  <c:v>517</c:v>
                </c:pt>
                <c:pt idx="39">
                  <c:v>515</c:v>
                </c:pt>
                <c:pt idx="40">
                  <c:v>511</c:v>
                </c:pt>
                <c:pt idx="41">
                  <c:v>501</c:v>
                </c:pt>
                <c:pt idx="42">
                  <c:v>497</c:v>
                </c:pt>
                <c:pt idx="43">
                  <c:v>494</c:v>
                </c:pt>
                <c:pt idx="44">
                  <c:v>488</c:v>
                </c:pt>
                <c:pt idx="45">
                  <c:v>480</c:v>
                </c:pt>
                <c:pt idx="46">
                  <c:v>479</c:v>
                </c:pt>
                <c:pt idx="47">
                  <c:v>472</c:v>
                </c:pt>
                <c:pt idx="48">
                  <c:v>452</c:v>
                </c:pt>
                <c:pt idx="49">
                  <c:v>450</c:v>
                </c:pt>
                <c:pt idx="50">
                  <c:v>446</c:v>
                </c:pt>
                <c:pt idx="51">
                  <c:v>442</c:v>
                </c:pt>
                <c:pt idx="52">
                  <c:v>430</c:v>
                </c:pt>
                <c:pt idx="53">
                  <c:v>428</c:v>
                </c:pt>
                <c:pt idx="54">
                  <c:v>418</c:v>
                </c:pt>
                <c:pt idx="55">
                  <c:v>414</c:v>
                </c:pt>
                <c:pt idx="56">
                  <c:v>406</c:v>
                </c:pt>
                <c:pt idx="57">
                  <c:v>393</c:v>
                </c:pt>
                <c:pt idx="58">
                  <c:v>358</c:v>
                </c:pt>
                <c:pt idx="59">
                  <c:v>330</c:v>
                </c:pt>
                <c:pt idx="60">
                  <c:v>320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95610064"/>
        <c:axId val="295612784"/>
      </c:barChart>
      <c:catAx>
        <c:axId val="29561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95612784"/>
        <c:crosses val="autoZero"/>
        <c:auto val="1"/>
        <c:lblAlgn val="ctr"/>
        <c:lblOffset val="100"/>
        <c:tickLblSkip val="1"/>
        <c:noMultiLvlLbl val="0"/>
      </c:catAx>
      <c:valAx>
        <c:axId val="2956127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561006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659C3-3F70-4ECA-9773-D640FA82C6E4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AB0452-6A30-4931-8B42-BDFBBD11B634}">
      <dgm:prSet phldrT="[Текст]" custT="1"/>
      <dgm:spPr/>
      <dgm:t>
        <a:bodyPr/>
        <a:lstStyle/>
        <a:p>
          <a:r>
            <a:rPr lang="ru-RU" sz="2000" b="1" u="sng" dirty="0" smtClean="0">
              <a:latin typeface="Century Gothic" panose="020B0502020202020204" pitchFamily="34" charset="0"/>
            </a:rPr>
            <a:t>Финансирование</a:t>
          </a:r>
          <a:endParaRPr lang="ru-RU" sz="2000" b="1" u="sng" dirty="0">
            <a:latin typeface="Century Gothic" panose="020B0502020202020204" pitchFamily="34" charset="0"/>
          </a:endParaRPr>
        </a:p>
      </dgm:t>
    </dgm:pt>
    <dgm:pt modelId="{7390FF51-E5E8-4F5D-84DA-FCB315DD885E}" type="parTrans" cxnId="{D2E79E71-65A4-4810-86DA-0FE028593375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1C2D052B-0FFE-40D3-9896-1CBFC3C8259A}" type="sibTrans" cxnId="{D2E79E71-65A4-4810-86DA-0FE028593375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76083394-B33C-47BD-A868-C5E616DFC91F}">
      <dgm:prSet phldrT="[Текст]" custT="1"/>
      <dgm:spPr/>
      <dgm:t>
        <a:bodyPr/>
        <a:lstStyle/>
        <a:p>
          <a:r>
            <a:rPr lang="ru-RU" sz="2000" b="1" u="none" dirty="0" smtClean="0">
              <a:latin typeface="Century Gothic" panose="020B0502020202020204" pitchFamily="34" charset="0"/>
            </a:rPr>
            <a:t>Оценка </a:t>
          </a:r>
          <a:r>
            <a:rPr lang="ru-RU" sz="2000" b="1" u="sng" dirty="0" smtClean="0">
              <a:latin typeface="Century Gothic" panose="020B0502020202020204" pitchFamily="34" charset="0"/>
            </a:rPr>
            <a:t>вклада</a:t>
          </a:r>
          <a:r>
            <a:rPr lang="ru-RU" sz="2000" b="1" u="none" dirty="0" smtClean="0">
              <a:latin typeface="Century Gothic" panose="020B0502020202020204" pitchFamily="34" charset="0"/>
            </a:rPr>
            <a:t> школы в решение задач города</a:t>
          </a:r>
          <a:endParaRPr lang="ru-RU" sz="2000" b="1" u="none" dirty="0">
            <a:latin typeface="Century Gothic" panose="020B0502020202020204" pitchFamily="34" charset="0"/>
          </a:endParaRPr>
        </a:p>
      </dgm:t>
    </dgm:pt>
    <dgm:pt modelId="{052F6ECA-8D13-41FC-AF78-33E11D27FD8C}" type="parTrans" cxnId="{B34A5E8F-2BFE-4E8E-A0AF-3AFEA6B5472E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62998182-2DA8-41B9-9BBE-A39F82A644CA}" type="sibTrans" cxnId="{B34A5E8F-2BFE-4E8E-A0AF-3AFEA6B5472E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5283EB1E-0861-4049-9D9F-2C991D22B716}">
      <dgm:prSet phldrT="[Текст]" custT="1"/>
      <dgm:spPr/>
      <dgm:t>
        <a:bodyPr/>
        <a:lstStyle/>
        <a:p>
          <a:r>
            <a:rPr lang="ru-RU" sz="2000" b="1" u="sng" dirty="0" smtClean="0">
              <a:latin typeface="Century Gothic" panose="020B0502020202020204" pitchFamily="34" charset="0"/>
            </a:rPr>
            <a:t>Оплата труда руководителей</a:t>
          </a:r>
          <a:endParaRPr lang="ru-RU" sz="2000" b="1" u="sng" dirty="0">
            <a:latin typeface="Century Gothic" panose="020B0502020202020204" pitchFamily="34" charset="0"/>
          </a:endParaRPr>
        </a:p>
      </dgm:t>
    </dgm:pt>
    <dgm:pt modelId="{53F71C38-487C-4E49-844D-6AA4C9A2121A}" type="parTrans" cxnId="{C7F9CD86-04E8-4989-B596-3A680951D0B5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0F404A4B-1D81-4707-9F86-E9905A373699}" type="sibTrans" cxnId="{C7F9CD86-04E8-4989-B596-3A680951D0B5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6910DB58-A701-42AB-8B64-CBC9FFE3F0C2}">
      <dgm:prSet custT="1"/>
      <dgm:spPr/>
      <dgm:t>
        <a:bodyPr/>
        <a:lstStyle/>
        <a:p>
          <a:r>
            <a:rPr lang="ru-RU" sz="2000" b="1" dirty="0" smtClean="0">
              <a:latin typeface="Century Gothic" panose="020B0502020202020204" pitchFamily="34" charset="0"/>
            </a:rPr>
            <a:t>Формирование </a:t>
          </a:r>
          <a:r>
            <a:rPr lang="ru-RU" sz="2000" b="1" u="sng" dirty="0" smtClean="0">
              <a:latin typeface="Century Gothic" panose="020B0502020202020204" pitchFamily="34" charset="0"/>
            </a:rPr>
            <a:t>управленческого корпуса</a:t>
          </a:r>
          <a:r>
            <a:rPr lang="ru-RU" sz="2000" b="1" dirty="0" smtClean="0">
              <a:latin typeface="Century Gothic" panose="020B0502020202020204" pitchFamily="34" charset="0"/>
            </a:rPr>
            <a:t> в системе образования</a:t>
          </a:r>
          <a:endParaRPr lang="ru-RU" sz="2000" b="1" dirty="0">
            <a:latin typeface="Century Gothic" panose="020B0502020202020204" pitchFamily="34" charset="0"/>
          </a:endParaRPr>
        </a:p>
      </dgm:t>
    </dgm:pt>
    <dgm:pt modelId="{07758473-70D0-419F-B02C-2328C9B0991E}" type="parTrans" cxnId="{189E4C9F-5633-4401-8A8D-F7F0A9B5DE66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5E0C043D-BE83-4128-8DF0-EFBC000F206C}" type="sibTrans" cxnId="{189E4C9F-5633-4401-8A8D-F7F0A9B5DE66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8F8A3C9F-790C-4879-A8C9-60A33023A415}" type="pres">
      <dgm:prSet presAssocID="{CE4659C3-3F70-4ECA-9773-D640FA82C6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FADD16-3C35-43A7-AA16-043B737D52C1}" type="pres">
      <dgm:prSet presAssocID="{91AB0452-6A30-4931-8B42-BDFBBD11B634}" presName="parentLin" presStyleCnt="0"/>
      <dgm:spPr/>
    </dgm:pt>
    <dgm:pt modelId="{FAE4FF1F-D939-44A6-9626-84B2ABE25177}" type="pres">
      <dgm:prSet presAssocID="{91AB0452-6A30-4931-8B42-BDFBBD11B63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C17AEB3-6D5C-4C4F-AA8B-ED60385EFD07}" type="pres">
      <dgm:prSet presAssocID="{91AB0452-6A30-4931-8B42-BDFBBD11B634}" presName="parentText" presStyleLbl="node1" presStyleIdx="0" presStyleCnt="4" custScaleX="98787" custScaleY="1115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EE532-AF65-47B8-AF0D-5C56E86CC92E}" type="pres">
      <dgm:prSet presAssocID="{91AB0452-6A30-4931-8B42-BDFBBD11B634}" presName="negativeSpace" presStyleCnt="0"/>
      <dgm:spPr/>
    </dgm:pt>
    <dgm:pt modelId="{B7955FA1-96A0-4B9B-830F-DED2FAC32EDD}" type="pres">
      <dgm:prSet presAssocID="{91AB0452-6A30-4931-8B42-BDFBBD11B634}" presName="childText" presStyleLbl="conFgAcc1" presStyleIdx="0" presStyleCnt="4" custScaleX="85401">
        <dgm:presLayoutVars>
          <dgm:bulletEnabled val="1"/>
        </dgm:presLayoutVars>
      </dgm:prSet>
      <dgm:spPr/>
    </dgm:pt>
    <dgm:pt modelId="{6F723065-F725-4A0D-8FD0-FDC1301A4B91}" type="pres">
      <dgm:prSet presAssocID="{1C2D052B-0FFE-40D3-9896-1CBFC3C8259A}" presName="spaceBetweenRectangles" presStyleCnt="0"/>
      <dgm:spPr/>
    </dgm:pt>
    <dgm:pt modelId="{77445967-E7C9-401D-B007-710BAF965A83}" type="pres">
      <dgm:prSet presAssocID="{76083394-B33C-47BD-A868-C5E616DFC91F}" presName="parentLin" presStyleCnt="0"/>
      <dgm:spPr/>
    </dgm:pt>
    <dgm:pt modelId="{E6A95212-8D33-47AC-BF8C-D0B5F56B1725}" type="pres">
      <dgm:prSet presAssocID="{76083394-B33C-47BD-A868-C5E616DFC91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0BD646C-32CF-4941-AC44-0C6C1604E2E0}" type="pres">
      <dgm:prSet presAssocID="{76083394-B33C-47BD-A868-C5E616DFC91F}" presName="parentText" presStyleLbl="node1" presStyleIdx="1" presStyleCnt="4" custScaleX="98787" custScaleY="1115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1C2B8-E825-4D40-A050-40F445CA01AE}" type="pres">
      <dgm:prSet presAssocID="{76083394-B33C-47BD-A868-C5E616DFC91F}" presName="negativeSpace" presStyleCnt="0"/>
      <dgm:spPr/>
    </dgm:pt>
    <dgm:pt modelId="{59F16788-F117-49F2-A52C-0EFDB8944BF5}" type="pres">
      <dgm:prSet presAssocID="{76083394-B33C-47BD-A868-C5E616DFC91F}" presName="childText" presStyleLbl="conFgAcc1" presStyleIdx="1" presStyleCnt="4" custScaleX="85401">
        <dgm:presLayoutVars>
          <dgm:bulletEnabled val="1"/>
        </dgm:presLayoutVars>
      </dgm:prSet>
      <dgm:spPr/>
    </dgm:pt>
    <dgm:pt modelId="{C1E444B5-9E90-453F-AD9E-4D180B13460F}" type="pres">
      <dgm:prSet presAssocID="{62998182-2DA8-41B9-9BBE-A39F82A644CA}" presName="spaceBetweenRectangles" presStyleCnt="0"/>
      <dgm:spPr/>
    </dgm:pt>
    <dgm:pt modelId="{DC60FF48-557F-4AF8-A3A3-AD4B95DDAB0D}" type="pres">
      <dgm:prSet presAssocID="{5283EB1E-0861-4049-9D9F-2C991D22B716}" presName="parentLin" presStyleCnt="0"/>
      <dgm:spPr/>
    </dgm:pt>
    <dgm:pt modelId="{1B1D56A5-943D-4A65-AA45-1022EBA11CFE}" type="pres">
      <dgm:prSet presAssocID="{5283EB1E-0861-4049-9D9F-2C991D22B71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44A3D4E-CAA1-49F8-8B65-E74B99CFF7B1}" type="pres">
      <dgm:prSet presAssocID="{5283EB1E-0861-4049-9D9F-2C991D22B716}" presName="parentText" presStyleLbl="node1" presStyleIdx="2" presStyleCnt="4" custScaleX="98787" custScaleY="1115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F57EC-79D1-4F6D-B8DF-8C4A6850A3A2}" type="pres">
      <dgm:prSet presAssocID="{5283EB1E-0861-4049-9D9F-2C991D22B716}" presName="negativeSpace" presStyleCnt="0"/>
      <dgm:spPr/>
    </dgm:pt>
    <dgm:pt modelId="{2FFE8CED-171A-4530-AE7C-0DC89983BC99}" type="pres">
      <dgm:prSet presAssocID="{5283EB1E-0861-4049-9D9F-2C991D22B716}" presName="childText" presStyleLbl="conFgAcc1" presStyleIdx="2" presStyleCnt="4" custScaleX="85401">
        <dgm:presLayoutVars>
          <dgm:bulletEnabled val="1"/>
        </dgm:presLayoutVars>
      </dgm:prSet>
      <dgm:spPr/>
    </dgm:pt>
    <dgm:pt modelId="{67FFBF25-BE07-4E60-9DCB-D33886032A58}" type="pres">
      <dgm:prSet presAssocID="{0F404A4B-1D81-4707-9F86-E9905A373699}" presName="spaceBetweenRectangles" presStyleCnt="0"/>
      <dgm:spPr/>
    </dgm:pt>
    <dgm:pt modelId="{FCB782B0-5B46-4C6C-90AB-423A79D7864F}" type="pres">
      <dgm:prSet presAssocID="{6910DB58-A701-42AB-8B64-CBC9FFE3F0C2}" presName="parentLin" presStyleCnt="0"/>
      <dgm:spPr/>
    </dgm:pt>
    <dgm:pt modelId="{23B0481F-CB0B-4CA3-AD77-6D4DA85B7966}" type="pres">
      <dgm:prSet presAssocID="{6910DB58-A701-42AB-8B64-CBC9FFE3F0C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290AE7A-7817-4BD5-8D8C-B3291528EE5C}" type="pres">
      <dgm:prSet presAssocID="{6910DB58-A701-42AB-8B64-CBC9FFE3F0C2}" presName="parentText" presStyleLbl="node1" presStyleIdx="3" presStyleCnt="4" custScaleX="98787" custScaleY="1115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0D816-45CE-4A34-8D8C-B1B6C1B6FF15}" type="pres">
      <dgm:prSet presAssocID="{6910DB58-A701-42AB-8B64-CBC9FFE3F0C2}" presName="negativeSpace" presStyleCnt="0"/>
      <dgm:spPr/>
    </dgm:pt>
    <dgm:pt modelId="{2F756732-B3F7-4791-BE8C-BD78DDDF5671}" type="pres">
      <dgm:prSet presAssocID="{6910DB58-A701-42AB-8B64-CBC9FFE3F0C2}" presName="childText" presStyleLbl="conFgAcc1" presStyleIdx="3" presStyleCnt="4" custScaleX="85401">
        <dgm:presLayoutVars>
          <dgm:bulletEnabled val="1"/>
        </dgm:presLayoutVars>
      </dgm:prSet>
      <dgm:spPr/>
    </dgm:pt>
  </dgm:ptLst>
  <dgm:cxnLst>
    <dgm:cxn modelId="{4A3317DD-686D-435C-8ADB-CC7EE6BD0F8F}" type="presOf" srcId="{5283EB1E-0861-4049-9D9F-2C991D22B716}" destId="{A44A3D4E-CAA1-49F8-8B65-E74B99CFF7B1}" srcOrd="1" destOrd="0" presId="urn:microsoft.com/office/officeart/2005/8/layout/list1"/>
    <dgm:cxn modelId="{99A9E0E5-149B-47E0-9303-7D5153A796F0}" type="presOf" srcId="{76083394-B33C-47BD-A868-C5E616DFC91F}" destId="{10BD646C-32CF-4941-AC44-0C6C1604E2E0}" srcOrd="1" destOrd="0" presId="urn:microsoft.com/office/officeart/2005/8/layout/list1"/>
    <dgm:cxn modelId="{6B16CEA2-A22E-4614-BD4A-BE22735785E6}" type="presOf" srcId="{CE4659C3-3F70-4ECA-9773-D640FA82C6E4}" destId="{8F8A3C9F-790C-4879-A8C9-60A33023A415}" srcOrd="0" destOrd="0" presId="urn:microsoft.com/office/officeart/2005/8/layout/list1"/>
    <dgm:cxn modelId="{870F4562-30FD-4A86-83CC-F4CFBDEA5533}" type="presOf" srcId="{76083394-B33C-47BD-A868-C5E616DFC91F}" destId="{E6A95212-8D33-47AC-BF8C-D0B5F56B1725}" srcOrd="0" destOrd="0" presId="urn:microsoft.com/office/officeart/2005/8/layout/list1"/>
    <dgm:cxn modelId="{189E4C9F-5633-4401-8A8D-F7F0A9B5DE66}" srcId="{CE4659C3-3F70-4ECA-9773-D640FA82C6E4}" destId="{6910DB58-A701-42AB-8B64-CBC9FFE3F0C2}" srcOrd="3" destOrd="0" parTransId="{07758473-70D0-419F-B02C-2328C9B0991E}" sibTransId="{5E0C043D-BE83-4128-8DF0-EFBC000F206C}"/>
    <dgm:cxn modelId="{FADA4EBB-D45C-494E-BD8A-253875D2135C}" type="presOf" srcId="{91AB0452-6A30-4931-8B42-BDFBBD11B634}" destId="{FAE4FF1F-D939-44A6-9626-84B2ABE25177}" srcOrd="0" destOrd="0" presId="urn:microsoft.com/office/officeart/2005/8/layout/list1"/>
    <dgm:cxn modelId="{160AAA45-AD9F-4F71-9492-CF06EE3FD69F}" type="presOf" srcId="{6910DB58-A701-42AB-8B64-CBC9FFE3F0C2}" destId="{6290AE7A-7817-4BD5-8D8C-B3291528EE5C}" srcOrd="1" destOrd="0" presId="urn:microsoft.com/office/officeart/2005/8/layout/list1"/>
    <dgm:cxn modelId="{B34A5E8F-2BFE-4E8E-A0AF-3AFEA6B5472E}" srcId="{CE4659C3-3F70-4ECA-9773-D640FA82C6E4}" destId="{76083394-B33C-47BD-A868-C5E616DFC91F}" srcOrd="1" destOrd="0" parTransId="{052F6ECA-8D13-41FC-AF78-33E11D27FD8C}" sibTransId="{62998182-2DA8-41B9-9BBE-A39F82A644CA}"/>
    <dgm:cxn modelId="{48356D31-1263-49C2-90C9-7B46DBDB92D5}" type="presOf" srcId="{6910DB58-A701-42AB-8B64-CBC9FFE3F0C2}" destId="{23B0481F-CB0B-4CA3-AD77-6D4DA85B7966}" srcOrd="0" destOrd="0" presId="urn:microsoft.com/office/officeart/2005/8/layout/list1"/>
    <dgm:cxn modelId="{D2E79E71-65A4-4810-86DA-0FE028593375}" srcId="{CE4659C3-3F70-4ECA-9773-D640FA82C6E4}" destId="{91AB0452-6A30-4931-8B42-BDFBBD11B634}" srcOrd="0" destOrd="0" parTransId="{7390FF51-E5E8-4F5D-84DA-FCB315DD885E}" sibTransId="{1C2D052B-0FFE-40D3-9896-1CBFC3C8259A}"/>
    <dgm:cxn modelId="{C7F9CD86-04E8-4989-B596-3A680951D0B5}" srcId="{CE4659C3-3F70-4ECA-9773-D640FA82C6E4}" destId="{5283EB1E-0861-4049-9D9F-2C991D22B716}" srcOrd="2" destOrd="0" parTransId="{53F71C38-487C-4E49-844D-6AA4C9A2121A}" sibTransId="{0F404A4B-1D81-4707-9F86-E9905A373699}"/>
    <dgm:cxn modelId="{35E7AB08-CFB5-4E43-9D4E-7613D6129414}" type="presOf" srcId="{5283EB1E-0861-4049-9D9F-2C991D22B716}" destId="{1B1D56A5-943D-4A65-AA45-1022EBA11CFE}" srcOrd="0" destOrd="0" presId="urn:microsoft.com/office/officeart/2005/8/layout/list1"/>
    <dgm:cxn modelId="{00283A52-A6AE-4905-A912-55F6E6B9FE31}" type="presOf" srcId="{91AB0452-6A30-4931-8B42-BDFBBD11B634}" destId="{EC17AEB3-6D5C-4C4F-AA8B-ED60385EFD07}" srcOrd="1" destOrd="0" presId="urn:microsoft.com/office/officeart/2005/8/layout/list1"/>
    <dgm:cxn modelId="{D7F8CD7B-E0B7-48ED-9228-F012BB992455}" type="presParOf" srcId="{8F8A3C9F-790C-4879-A8C9-60A33023A415}" destId="{BFFADD16-3C35-43A7-AA16-043B737D52C1}" srcOrd="0" destOrd="0" presId="urn:microsoft.com/office/officeart/2005/8/layout/list1"/>
    <dgm:cxn modelId="{23E5469C-EB71-41B2-AEAA-83B666B5613E}" type="presParOf" srcId="{BFFADD16-3C35-43A7-AA16-043B737D52C1}" destId="{FAE4FF1F-D939-44A6-9626-84B2ABE25177}" srcOrd="0" destOrd="0" presId="urn:microsoft.com/office/officeart/2005/8/layout/list1"/>
    <dgm:cxn modelId="{B104BE1E-E4D0-4C17-BAC7-243EF0D47889}" type="presParOf" srcId="{BFFADD16-3C35-43A7-AA16-043B737D52C1}" destId="{EC17AEB3-6D5C-4C4F-AA8B-ED60385EFD07}" srcOrd="1" destOrd="0" presId="urn:microsoft.com/office/officeart/2005/8/layout/list1"/>
    <dgm:cxn modelId="{8DB16C55-E5A3-4FAF-A826-5855FB162373}" type="presParOf" srcId="{8F8A3C9F-790C-4879-A8C9-60A33023A415}" destId="{A11EE532-AF65-47B8-AF0D-5C56E86CC92E}" srcOrd="1" destOrd="0" presId="urn:microsoft.com/office/officeart/2005/8/layout/list1"/>
    <dgm:cxn modelId="{B6E340B0-9908-43A0-A991-24867CCE7C11}" type="presParOf" srcId="{8F8A3C9F-790C-4879-A8C9-60A33023A415}" destId="{B7955FA1-96A0-4B9B-830F-DED2FAC32EDD}" srcOrd="2" destOrd="0" presId="urn:microsoft.com/office/officeart/2005/8/layout/list1"/>
    <dgm:cxn modelId="{23BEA8DF-D2D6-4735-9A4D-0B5CB8B4DC26}" type="presParOf" srcId="{8F8A3C9F-790C-4879-A8C9-60A33023A415}" destId="{6F723065-F725-4A0D-8FD0-FDC1301A4B91}" srcOrd="3" destOrd="0" presId="urn:microsoft.com/office/officeart/2005/8/layout/list1"/>
    <dgm:cxn modelId="{56D5E186-C53E-404C-BD3F-5379747AA5B7}" type="presParOf" srcId="{8F8A3C9F-790C-4879-A8C9-60A33023A415}" destId="{77445967-E7C9-401D-B007-710BAF965A83}" srcOrd="4" destOrd="0" presId="urn:microsoft.com/office/officeart/2005/8/layout/list1"/>
    <dgm:cxn modelId="{C237D57F-514C-4CA5-ACD6-00D8834CFE21}" type="presParOf" srcId="{77445967-E7C9-401D-B007-710BAF965A83}" destId="{E6A95212-8D33-47AC-BF8C-D0B5F56B1725}" srcOrd="0" destOrd="0" presId="urn:microsoft.com/office/officeart/2005/8/layout/list1"/>
    <dgm:cxn modelId="{3349CB5C-3FB6-4518-AEDF-58378A92D74F}" type="presParOf" srcId="{77445967-E7C9-401D-B007-710BAF965A83}" destId="{10BD646C-32CF-4941-AC44-0C6C1604E2E0}" srcOrd="1" destOrd="0" presId="urn:microsoft.com/office/officeart/2005/8/layout/list1"/>
    <dgm:cxn modelId="{EBEA8339-DBA2-4E77-AEDF-D352E46C6B6B}" type="presParOf" srcId="{8F8A3C9F-790C-4879-A8C9-60A33023A415}" destId="{9001C2B8-E825-4D40-A050-40F445CA01AE}" srcOrd="5" destOrd="0" presId="urn:microsoft.com/office/officeart/2005/8/layout/list1"/>
    <dgm:cxn modelId="{27535D02-02D0-4282-A879-F4E9D48876F5}" type="presParOf" srcId="{8F8A3C9F-790C-4879-A8C9-60A33023A415}" destId="{59F16788-F117-49F2-A52C-0EFDB8944BF5}" srcOrd="6" destOrd="0" presId="urn:microsoft.com/office/officeart/2005/8/layout/list1"/>
    <dgm:cxn modelId="{A81682B9-8882-475E-AA8E-47857482E86D}" type="presParOf" srcId="{8F8A3C9F-790C-4879-A8C9-60A33023A415}" destId="{C1E444B5-9E90-453F-AD9E-4D180B13460F}" srcOrd="7" destOrd="0" presId="urn:microsoft.com/office/officeart/2005/8/layout/list1"/>
    <dgm:cxn modelId="{4D18180B-378B-4D7A-948C-1D29FCE94FC3}" type="presParOf" srcId="{8F8A3C9F-790C-4879-A8C9-60A33023A415}" destId="{DC60FF48-557F-4AF8-A3A3-AD4B95DDAB0D}" srcOrd="8" destOrd="0" presId="urn:microsoft.com/office/officeart/2005/8/layout/list1"/>
    <dgm:cxn modelId="{7F2870D8-FB33-4841-8A2B-A80B1805153B}" type="presParOf" srcId="{DC60FF48-557F-4AF8-A3A3-AD4B95DDAB0D}" destId="{1B1D56A5-943D-4A65-AA45-1022EBA11CFE}" srcOrd="0" destOrd="0" presId="urn:microsoft.com/office/officeart/2005/8/layout/list1"/>
    <dgm:cxn modelId="{E8AAE743-F5A3-4A4F-B5FF-057D88044F36}" type="presParOf" srcId="{DC60FF48-557F-4AF8-A3A3-AD4B95DDAB0D}" destId="{A44A3D4E-CAA1-49F8-8B65-E74B99CFF7B1}" srcOrd="1" destOrd="0" presId="urn:microsoft.com/office/officeart/2005/8/layout/list1"/>
    <dgm:cxn modelId="{73250939-BCB9-4B19-9C8E-0867EF4DA939}" type="presParOf" srcId="{8F8A3C9F-790C-4879-A8C9-60A33023A415}" destId="{8BDF57EC-79D1-4F6D-B8DF-8C4A6850A3A2}" srcOrd="9" destOrd="0" presId="urn:microsoft.com/office/officeart/2005/8/layout/list1"/>
    <dgm:cxn modelId="{889A9F04-6DD9-40D6-A503-B2B01505A70F}" type="presParOf" srcId="{8F8A3C9F-790C-4879-A8C9-60A33023A415}" destId="{2FFE8CED-171A-4530-AE7C-0DC89983BC99}" srcOrd="10" destOrd="0" presId="urn:microsoft.com/office/officeart/2005/8/layout/list1"/>
    <dgm:cxn modelId="{3A077256-F762-45B0-9181-8625FB32B4CE}" type="presParOf" srcId="{8F8A3C9F-790C-4879-A8C9-60A33023A415}" destId="{67FFBF25-BE07-4E60-9DCB-D33886032A58}" srcOrd="11" destOrd="0" presId="urn:microsoft.com/office/officeart/2005/8/layout/list1"/>
    <dgm:cxn modelId="{7140AE70-B26C-45DB-8E5E-4ED9977D70E4}" type="presParOf" srcId="{8F8A3C9F-790C-4879-A8C9-60A33023A415}" destId="{FCB782B0-5B46-4C6C-90AB-423A79D7864F}" srcOrd="12" destOrd="0" presId="urn:microsoft.com/office/officeart/2005/8/layout/list1"/>
    <dgm:cxn modelId="{EBD1FB98-0A87-4466-A5F0-E2DF7ED3D017}" type="presParOf" srcId="{FCB782B0-5B46-4C6C-90AB-423A79D7864F}" destId="{23B0481F-CB0B-4CA3-AD77-6D4DA85B7966}" srcOrd="0" destOrd="0" presId="urn:microsoft.com/office/officeart/2005/8/layout/list1"/>
    <dgm:cxn modelId="{0D1354A9-0D20-4993-A2E0-DA4FD75EB4C1}" type="presParOf" srcId="{FCB782B0-5B46-4C6C-90AB-423A79D7864F}" destId="{6290AE7A-7817-4BD5-8D8C-B3291528EE5C}" srcOrd="1" destOrd="0" presId="urn:microsoft.com/office/officeart/2005/8/layout/list1"/>
    <dgm:cxn modelId="{829A053E-1293-4441-B154-C4FD579B8E1A}" type="presParOf" srcId="{8F8A3C9F-790C-4879-A8C9-60A33023A415}" destId="{48E0D816-45CE-4A34-8D8C-B1B6C1B6FF15}" srcOrd="13" destOrd="0" presId="urn:microsoft.com/office/officeart/2005/8/layout/list1"/>
    <dgm:cxn modelId="{F7E3BC16-9BB1-434E-98DF-7780D72C1E8F}" type="presParOf" srcId="{8F8A3C9F-790C-4879-A8C9-60A33023A415}" destId="{2F756732-B3F7-4791-BE8C-BD78DDDF567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2BCD79-2235-4B51-946C-85F08BA401E3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1DF2DF-7BDA-4886-ACA9-92514642DD37}">
      <dgm:prSet phldrT="[Текст]" custT="1"/>
      <dgm:spPr>
        <a:noFill/>
        <a:ln w="12700">
          <a:solidFill>
            <a:srgbClr val="0070C0"/>
          </a:solidFill>
          <a:prstDash val="dash"/>
        </a:ln>
        <a:effectLst/>
      </dgm:spPr>
      <dgm:t>
        <a:bodyPr/>
        <a:lstStyle/>
        <a:p>
          <a:r>
            <a:rPr lang="ru-RU" sz="1800" b="1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Формульность</a:t>
          </a:r>
          <a:r>
            <a:rPr lang="ru-RU" sz="180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– </a:t>
          </a:r>
        </a:p>
        <a:p>
          <a:r>
            <a:rPr lang="ru-RU" sz="180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«деньги следуют за учеником»</a:t>
          </a:r>
          <a:endParaRPr lang="ru-RU" sz="1800" dirty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3C5CA7E6-CA19-403C-8318-1579AFFEDAA9}" type="parTrans" cxnId="{8576EEA2-30A8-464D-B3F3-5C9A4704B8F8}">
      <dgm:prSet/>
      <dgm:spPr>
        <a:effectLst/>
      </dgm:spPr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E251908D-B214-40D2-8814-2BD7DD389272}" type="sibTrans" cxnId="{8576EEA2-30A8-464D-B3F3-5C9A4704B8F8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C499653E-5752-4FB2-8BD1-D156691029B1}">
      <dgm:prSet phldrT="[Текст]" custT="1"/>
      <dgm:spPr>
        <a:noFill/>
        <a:ln>
          <a:solidFill>
            <a:srgbClr val="0070C0"/>
          </a:solidFill>
          <a:prstDash val="dash"/>
        </a:ln>
        <a:effectLst/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Равноценность</a:t>
          </a:r>
        </a:p>
        <a:p>
          <a:r>
            <a:rPr lang="ru-RU" sz="1800" b="1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ru-RU" sz="180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каждого ученика для города</a:t>
          </a:r>
        </a:p>
      </dgm:t>
    </dgm:pt>
    <dgm:pt modelId="{C5F17C7D-5C1B-44E2-8349-94E30B1AA6E8}" type="parTrans" cxnId="{29A94FA0-AB64-4435-97B9-4AA154977F5B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C33BDD7A-3C27-47CE-85E6-87B487E0FD2B}" type="sibTrans" cxnId="{29A94FA0-AB64-4435-97B9-4AA154977F5B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03FEDB37-CC05-4EEB-BE9D-C0C5E44C2670}">
      <dgm:prSet phldrT="[Текст]" custT="1"/>
      <dgm:spPr>
        <a:noFill/>
        <a:ln w="12700">
          <a:solidFill>
            <a:srgbClr val="0070C0"/>
          </a:solidFill>
          <a:prstDash val="dash"/>
        </a:ln>
        <a:effectLst/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Создание необходимых условий</a:t>
          </a:r>
        </a:p>
        <a:p>
          <a:r>
            <a:rPr lang="ru-RU" sz="1800" b="1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ru-RU" sz="180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для детей-инвалидов (повышающий коэффициент)</a:t>
          </a:r>
          <a:endParaRPr lang="ru-RU" sz="1800" dirty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353656BB-3D22-40F0-A2AF-F86BFB56F371}" type="parTrans" cxnId="{85B8ACCC-663B-4685-BA73-BA86B07E410C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23EE83BA-B57C-4385-AB72-949D24213EAE}" type="sibTrans" cxnId="{85B8ACCC-663B-4685-BA73-BA86B07E410C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7C3B1D76-1866-41D4-AE08-229F69ADEE0D}">
      <dgm:prSet custT="1"/>
      <dgm:spPr>
        <a:noFill/>
        <a:ln>
          <a:solidFill>
            <a:srgbClr val="0070C0"/>
          </a:solidFill>
          <a:prstDash val="dash"/>
        </a:ln>
        <a:effectLst/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Поощрение </a:t>
          </a:r>
        </a:p>
        <a:p>
          <a:r>
            <a:rPr lang="ru-RU" sz="180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школ за результаты учеников (система грантов)</a:t>
          </a:r>
          <a:endParaRPr lang="ru-RU" sz="1800" dirty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EF9DE804-EF2E-4B1D-97D8-122E6DDFD684}" type="parTrans" cxnId="{BB457F44-6E0F-477B-97B1-8AF2E6341C50}">
      <dgm:prSet/>
      <dgm:spPr>
        <a:effectLst/>
      </dgm:spPr>
      <dgm:t>
        <a:bodyPr/>
        <a:lstStyle/>
        <a:p>
          <a:endParaRPr lang="ru-RU"/>
        </a:p>
      </dgm:t>
    </dgm:pt>
    <dgm:pt modelId="{E6000D3A-7811-431A-9283-F023CF7EE70F}" type="sibTrans" cxnId="{BB457F44-6E0F-477B-97B1-8AF2E6341C50}">
      <dgm:prSet/>
      <dgm:spPr/>
      <dgm:t>
        <a:bodyPr/>
        <a:lstStyle/>
        <a:p>
          <a:endParaRPr lang="ru-RU"/>
        </a:p>
      </dgm:t>
    </dgm:pt>
    <dgm:pt modelId="{643C4030-95EB-4999-A83C-6CB607F934A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solidFill>
            <a:srgbClr val="0070C0"/>
          </a:solidFill>
          <a:prstDash val="dash"/>
        </a:ln>
        <a:effectLst/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4 принципа финансирования</a:t>
          </a:r>
        </a:p>
      </dgm:t>
    </dgm:pt>
    <dgm:pt modelId="{F4E5E6F1-DEB1-4C13-92B2-85F524BF23E2}" type="sibTrans" cxnId="{1FE18BA6-7F43-4DB1-A960-1CAC63EB545A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5231507C-DD3A-467A-A1C5-612A586997A2}" type="parTrans" cxnId="{1FE18BA6-7F43-4DB1-A960-1CAC63EB545A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5FEDF965-2E4B-422D-8A39-A71D64689952}" type="pres">
      <dgm:prSet presAssocID="{7D2BCD79-2235-4B51-946C-85F08BA401E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242D9-5273-4CF8-87F5-81AA5134F733}" type="pres">
      <dgm:prSet presAssocID="{643C4030-95EB-4999-A83C-6CB607F934AE}" presName="root1" presStyleCnt="0"/>
      <dgm:spPr/>
      <dgm:t>
        <a:bodyPr/>
        <a:lstStyle/>
        <a:p>
          <a:endParaRPr lang="ru-RU"/>
        </a:p>
      </dgm:t>
    </dgm:pt>
    <dgm:pt modelId="{FB9A95B2-56DE-4D20-A0EF-5D7F73223277}" type="pres">
      <dgm:prSet presAssocID="{643C4030-95EB-4999-A83C-6CB607F934AE}" presName="LevelOneTextNode" presStyleLbl="node0" presStyleIdx="0" presStyleCnt="1" custAng="5400000" custScaleX="267695" custScaleY="63825" custLinFactNeighborX="-42967" custLinFactNeighborY="1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4A61C0-3132-48C0-9BD1-E94981BF43B9}" type="pres">
      <dgm:prSet presAssocID="{643C4030-95EB-4999-A83C-6CB607F934AE}" presName="level2hierChild" presStyleCnt="0"/>
      <dgm:spPr/>
      <dgm:t>
        <a:bodyPr/>
        <a:lstStyle/>
        <a:p>
          <a:endParaRPr lang="ru-RU"/>
        </a:p>
      </dgm:t>
    </dgm:pt>
    <dgm:pt modelId="{A118A630-6600-4440-A22E-F629FEF7889F}" type="pres">
      <dgm:prSet presAssocID="{3C5CA7E6-CA19-403C-8318-1579AFFEDAA9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AAC0C0B6-19BA-4A04-A73C-34EE42AC1811}" type="pres">
      <dgm:prSet presAssocID="{3C5CA7E6-CA19-403C-8318-1579AFFEDAA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EF00F59A-2803-4EDC-803C-1048AE0EDE70}" type="pres">
      <dgm:prSet presAssocID="{0C1DF2DF-7BDA-4886-ACA9-92514642DD37}" presName="root2" presStyleCnt="0"/>
      <dgm:spPr/>
      <dgm:t>
        <a:bodyPr/>
        <a:lstStyle/>
        <a:p>
          <a:endParaRPr lang="ru-RU"/>
        </a:p>
      </dgm:t>
    </dgm:pt>
    <dgm:pt modelId="{97D96D87-BFCC-46C5-871A-A7480D991E12}" type="pres">
      <dgm:prSet presAssocID="{0C1DF2DF-7BDA-4886-ACA9-92514642DD37}" presName="LevelTwoTextNode" presStyleLbl="node2" presStyleIdx="0" presStyleCnt="4" custScaleX="1638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37225C-4180-4ECF-9C50-8EBE5C051273}" type="pres">
      <dgm:prSet presAssocID="{0C1DF2DF-7BDA-4886-ACA9-92514642DD37}" presName="level3hierChild" presStyleCnt="0"/>
      <dgm:spPr/>
      <dgm:t>
        <a:bodyPr/>
        <a:lstStyle/>
        <a:p>
          <a:endParaRPr lang="ru-RU"/>
        </a:p>
      </dgm:t>
    </dgm:pt>
    <dgm:pt modelId="{37274EB0-711B-48F2-984B-B0D17F2588DE}" type="pres">
      <dgm:prSet presAssocID="{C5F17C7D-5C1B-44E2-8349-94E30B1AA6E8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EC7A4DC6-8361-4FD1-A6C8-1090AC8F345B}" type="pres">
      <dgm:prSet presAssocID="{C5F17C7D-5C1B-44E2-8349-94E30B1AA6E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3BAFA97B-D6E6-403A-922A-80362313BDB6}" type="pres">
      <dgm:prSet presAssocID="{C499653E-5752-4FB2-8BD1-D156691029B1}" presName="root2" presStyleCnt="0"/>
      <dgm:spPr/>
      <dgm:t>
        <a:bodyPr/>
        <a:lstStyle/>
        <a:p>
          <a:endParaRPr lang="ru-RU"/>
        </a:p>
      </dgm:t>
    </dgm:pt>
    <dgm:pt modelId="{058A5BA3-BFD4-4EF1-A70C-C05450639D4D}" type="pres">
      <dgm:prSet presAssocID="{C499653E-5752-4FB2-8BD1-D156691029B1}" presName="LevelTwoTextNode" presStyleLbl="node2" presStyleIdx="1" presStyleCnt="4" custScaleX="1638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F728DD-04CA-4809-9687-FC31D43E2FCF}" type="pres">
      <dgm:prSet presAssocID="{C499653E-5752-4FB2-8BD1-D156691029B1}" presName="level3hierChild" presStyleCnt="0"/>
      <dgm:spPr/>
      <dgm:t>
        <a:bodyPr/>
        <a:lstStyle/>
        <a:p>
          <a:endParaRPr lang="ru-RU"/>
        </a:p>
      </dgm:t>
    </dgm:pt>
    <dgm:pt modelId="{DA9CF2BA-0E0F-4A6B-B046-443B04073138}" type="pres">
      <dgm:prSet presAssocID="{353656BB-3D22-40F0-A2AF-F86BFB56F37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5C90CF3A-A037-4F6E-AA4A-E0FFABF30D14}" type="pres">
      <dgm:prSet presAssocID="{353656BB-3D22-40F0-A2AF-F86BFB56F37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903EB5D-A15E-47AE-9099-B6A12CC758EB}" type="pres">
      <dgm:prSet presAssocID="{03FEDB37-CC05-4EEB-BE9D-C0C5E44C2670}" presName="root2" presStyleCnt="0"/>
      <dgm:spPr/>
      <dgm:t>
        <a:bodyPr/>
        <a:lstStyle/>
        <a:p>
          <a:endParaRPr lang="ru-RU"/>
        </a:p>
      </dgm:t>
    </dgm:pt>
    <dgm:pt modelId="{21222F40-25CD-4BFF-975B-3B9FA982A370}" type="pres">
      <dgm:prSet presAssocID="{03FEDB37-CC05-4EEB-BE9D-C0C5E44C2670}" presName="LevelTwoTextNode" presStyleLbl="node2" presStyleIdx="2" presStyleCnt="4" custScaleX="1638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21FC3E-F3BF-4580-907F-EC49CA034081}" type="pres">
      <dgm:prSet presAssocID="{03FEDB37-CC05-4EEB-BE9D-C0C5E44C2670}" presName="level3hierChild" presStyleCnt="0"/>
      <dgm:spPr/>
      <dgm:t>
        <a:bodyPr/>
        <a:lstStyle/>
        <a:p>
          <a:endParaRPr lang="ru-RU"/>
        </a:p>
      </dgm:t>
    </dgm:pt>
    <dgm:pt modelId="{CFC574C9-EDA3-40DC-8791-43ED6565D5A1}" type="pres">
      <dgm:prSet presAssocID="{EF9DE804-EF2E-4B1D-97D8-122E6DDFD684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D13166A8-DE62-495D-855A-403F1C32BB47}" type="pres">
      <dgm:prSet presAssocID="{EF9DE804-EF2E-4B1D-97D8-122E6DDFD68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6DC297D-51A0-42E8-9928-2230F7E2E059}" type="pres">
      <dgm:prSet presAssocID="{7C3B1D76-1866-41D4-AE08-229F69ADEE0D}" presName="root2" presStyleCnt="0"/>
      <dgm:spPr/>
      <dgm:t>
        <a:bodyPr/>
        <a:lstStyle/>
        <a:p>
          <a:endParaRPr lang="ru-RU"/>
        </a:p>
      </dgm:t>
    </dgm:pt>
    <dgm:pt modelId="{4E261E6A-E35F-4377-AC6D-C8289314ED42}" type="pres">
      <dgm:prSet presAssocID="{7C3B1D76-1866-41D4-AE08-229F69ADEE0D}" presName="LevelTwoTextNode" presStyleLbl="node2" presStyleIdx="3" presStyleCnt="4" custScaleX="164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404CF9-E6BB-436E-8626-4CE8E685A572}" type="pres">
      <dgm:prSet presAssocID="{7C3B1D76-1866-41D4-AE08-229F69ADEE0D}" presName="level3hierChild" presStyleCnt="0"/>
      <dgm:spPr/>
      <dgm:t>
        <a:bodyPr/>
        <a:lstStyle/>
        <a:p>
          <a:endParaRPr lang="ru-RU"/>
        </a:p>
      </dgm:t>
    </dgm:pt>
  </dgm:ptLst>
  <dgm:cxnLst>
    <dgm:cxn modelId="{D3DC3CC5-FCDD-4E38-8F33-197733DB0979}" type="presOf" srcId="{353656BB-3D22-40F0-A2AF-F86BFB56F371}" destId="{DA9CF2BA-0E0F-4A6B-B046-443B04073138}" srcOrd="0" destOrd="0" presId="urn:microsoft.com/office/officeart/2008/layout/HorizontalMultiLevelHierarchy"/>
    <dgm:cxn modelId="{C89A9780-6F75-43E8-B7E5-712858A9987C}" type="presOf" srcId="{3C5CA7E6-CA19-403C-8318-1579AFFEDAA9}" destId="{AAC0C0B6-19BA-4A04-A73C-34EE42AC1811}" srcOrd="1" destOrd="0" presId="urn:microsoft.com/office/officeart/2008/layout/HorizontalMultiLevelHierarchy"/>
    <dgm:cxn modelId="{85B8ACCC-663B-4685-BA73-BA86B07E410C}" srcId="{643C4030-95EB-4999-A83C-6CB607F934AE}" destId="{03FEDB37-CC05-4EEB-BE9D-C0C5E44C2670}" srcOrd="2" destOrd="0" parTransId="{353656BB-3D22-40F0-A2AF-F86BFB56F371}" sibTransId="{23EE83BA-B57C-4385-AB72-949D24213EAE}"/>
    <dgm:cxn modelId="{29A94FA0-AB64-4435-97B9-4AA154977F5B}" srcId="{643C4030-95EB-4999-A83C-6CB607F934AE}" destId="{C499653E-5752-4FB2-8BD1-D156691029B1}" srcOrd="1" destOrd="0" parTransId="{C5F17C7D-5C1B-44E2-8349-94E30B1AA6E8}" sibTransId="{C33BDD7A-3C27-47CE-85E6-87B487E0FD2B}"/>
    <dgm:cxn modelId="{9809D497-E267-4FBA-801E-21D0A2872CF3}" type="presOf" srcId="{0C1DF2DF-7BDA-4886-ACA9-92514642DD37}" destId="{97D96D87-BFCC-46C5-871A-A7480D991E12}" srcOrd="0" destOrd="0" presId="urn:microsoft.com/office/officeart/2008/layout/HorizontalMultiLevelHierarchy"/>
    <dgm:cxn modelId="{E1692022-0403-4EA6-B358-44A987AB00AD}" type="presOf" srcId="{EF9DE804-EF2E-4B1D-97D8-122E6DDFD684}" destId="{D13166A8-DE62-495D-855A-403F1C32BB47}" srcOrd="1" destOrd="0" presId="urn:microsoft.com/office/officeart/2008/layout/HorizontalMultiLevelHierarchy"/>
    <dgm:cxn modelId="{932E3CB1-8216-4A22-824F-64ED07DCDBCB}" type="presOf" srcId="{7C3B1D76-1866-41D4-AE08-229F69ADEE0D}" destId="{4E261E6A-E35F-4377-AC6D-C8289314ED42}" srcOrd="0" destOrd="0" presId="urn:microsoft.com/office/officeart/2008/layout/HorizontalMultiLevelHierarchy"/>
    <dgm:cxn modelId="{BB457F44-6E0F-477B-97B1-8AF2E6341C50}" srcId="{643C4030-95EB-4999-A83C-6CB607F934AE}" destId="{7C3B1D76-1866-41D4-AE08-229F69ADEE0D}" srcOrd="3" destOrd="0" parTransId="{EF9DE804-EF2E-4B1D-97D8-122E6DDFD684}" sibTransId="{E6000D3A-7811-431A-9283-F023CF7EE70F}"/>
    <dgm:cxn modelId="{BEB4BECF-944B-4F3E-AEF1-889D5C067A10}" type="presOf" srcId="{EF9DE804-EF2E-4B1D-97D8-122E6DDFD684}" destId="{CFC574C9-EDA3-40DC-8791-43ED6565D5A1}" srcOrd="0" destOrd="0" presId="urn:microsoft.com/office/officeart/2008/layout/HorizontalMultiLevelHierarchy"/>
    <dgm:cxn modelId="{48FA47FC-40D5-4FCC-95B4-A111C7CB9FB1}" type="presOf" srcId="{C5F17C7D-5C1B-44E2-8349-94E30B1AA6E8}" destId="{EC7A4DC6-8361-4FD1-A6C8-1090AC8F345B}" srcOrd="1" destOrd="0" presId="urn:microsoft.com/office/officeart/2008/layout/HorizontalMultiLevelHierarchy"/>
    <dgm:cxn modelId="{066A7A10-A46B-4B92-AC78-4C02D30E4B12}" type="presOf" srcId="{C5F17C7D-5C1B-44E2-8349-94E30B1AA6E8}" destId="{37274EB0-711B-48F2-984B-B0D17F2588DE}" srcOrd="0" destOrd="0" presId="urn:microsoft.com/office/officeart/2008/layout/HorizontalMultiLevelHierarchy"/>
    <dgm:cxn modelId="{1FE18BA6-7F43-4DB1-A960-1CAC63EB545A}" srcId="{7D2BCD79-2235-4B51-946C-85F08BA401E3}" destId="{643C4030-95EB-4999-A83C-6CB607F934AE}" srcOrd="0" destOrd="0" parTransId="{5231507C-DD3A-467A-A1C5-612A586997A2}" sibTransId="{F4E5E6F1-DEB1-4C13-92B2-85F524BF23E2}"/>
    <dgm:cxn modelId="{5F822DE4-48F5-4F41-B499-EC723C006356}" type="presOf" srcId="{353656BB-3D22-40F0-A2AF-F86BFB56F371}" destId="{5C90CF3A-A037-4F6E-AA4A-E0FFABF30D14}" srcOrd="1" destOrd="0" presId="urn:microsoft.com/office/officeart/2008/layout/HorizontalMultiLevelHierarchy"/>
    <dgm:cxn modelId="{31066802-1983-431C-AFEA-46C310C3496D}" type="presOf" srcId="{03FEDB37-CC05-4EEB-BE9D-C0C5E44C2670}" destId="{21222F40-25CD-4BFF-975B-3B9FA982A370}" srcOrd="0" destOrd="0" presId="urn:microsoft.com/office/officeart/2008/layout/HorizontalMultiLevelHierarchy"/>
    <dgm:cxn modelId="{DE8BC334-651C-41D5-82C5-F620C82DFA84}" type="presOf" srcId="{C499653E-5752-4FB2-8BD1-D156691029B1}" destId="{058A5BA3-BFD4-4EF1-A70C-C05450639D4D}" srcOrd="0" destOrd="0" presId="urn:microsoft.com/office/officeart/2008/layout/HorizontalMultiLevelHierarchy"/>
    <dgm:cxn modelId="{93B494E4-69AC-4782-93D9-D301563ABDBB}" type="presOf" srcId="{3C5CA7E6-CA19-403C-8318-1579AFFEDAA9}" destId="{A118A630-6600-4440-A22E-F629FEF7889F}" srcOrd="0" destOrd="0" presId="urn:microsoft.com/office/officeart/2008/layout/HorizontalMultiLevelHierarchy"/>
    <dgm:cxn modelId="{1DADFDAA-A661-4F09-B412-CFB40F9E20F9}" type="presOf" srcId="{7D2BCD79-2235-4B51-946C-85F08BA401E3}" destId="{5FEDF965-2E4B-422D-8A39-A71D64689952}" srcOrd="0" destOrd="0" presId="urn:microsoft.com/office/officeart/2008/layout/HorizontalMultiLevelHierarchy"/>
    <dgm:cxn modelId="{1BBF267F-F304-4239-823F-34487E5B167E}" type="presOf" srcId="{643C4030-95EB-4999-A83C-6CB607F934AE}" destId="{FB9A95B2-56DE-4D20-A0EF-5D7F73223277}" srcOrd="0" destOrd="0" presId="urn:microsoft.com/office/officeart/2008/layout/HorizontalMultiLevelHierarchy"/>
    <dgm:cxn modelId="{8576EEA2-30A8-464D-B3F3-5C9A4704B8F8}" srcId="{643C4030-95EB-4999-A83C-6CB607F934AE}" destId="{0C1DF2DF-7BDA-4886-ACA9-92514642DD37}" srcOrd="0" destOrd="0" parTransId="{3C5CA7E6-CA19-403C-8318-1579AFFEDAA9}" sibTransId="{E251908D-B214-40D2-8814-2BD7DD389272}"/>
    <dgm:cxn modelId="{7FD1164E-B985-4DA6-AE64-331C76D5CF2B}" type="presParOf" srcId="{5FEDF965-2E4B-422D-8A39-A71D64689952}" destId="{E4F242D9-5273-4CF8-87F5-81AA5134F733}" srcOrd="0" destOrd="0" presId="urn:microsoft.com/office/officeart/2008/layout/HorizontalMultiLevelHierarchy"/>
    <dgm:cxn modelId="{B91CE2D4-EDE1-4552-8AE3-7A1892F11D49}" type="presParOf" srcId="{E4F242D9-5273-4CF8-87F5-81AA5134F733}" destId="{FB9A95B2-56DE-4D20-A0EF-5D7F73223277}" srcOrd="0" destOrd="0" presId="urn:microsoft.com/office/officeart/2008/layout/HorizontalMultiLevelHierarchy"/>
    <dgm:cxn modelId="{2A9F6028-4859-42FA-90F9-3824BB94DBA4}" type="presParOf" srcId="{E4F242D9-5273-4CF8-87F5-81AA5134F733}" destId="{4F4A61C0-3132-48C0-9BD1-E94981BF43B9}" srcOrd="1" destOrd="0" presId="urn:microsoft.com/office/officeart/2008/layout/HorizontalMultiLevelHierarchy"/>
    <dgm:cxn modelId="{F1F40F66-6417-4C33-9188-0C9846F2F6F1}" type="presParOf" srcId="{4F4A61C0-3132-48C0-9BD1-E94981BF43B9}" destId="{A118A630-6600-4440-A22E-F629FEF7889F}" srcOrd="0" destOrd="0" presId="urn:microsoft.com/office/officeart/2008/layout/HorizontalMultiLevelHierarchy"/>
    <dgm:cxn modelId="{353AB18C-8EAC-458D-B2E2-C0030C82312A}" type="presParOf" srcId="{A118A630-6600-4440-A22E-F629FEF7889F}" destId="{AAC0C0B6-19BA-4A04-A73C-34EE42AC1811}" srcOrd="0" destOrd="0" presId="urn:microsoft.com/office/officeart/2008/layout/HorizontalMultiLevelHierarchy"/>
    <dgm:cxn modelId="{26C44D05-04D2-4692-925B-8F1E1AC6C672}" type="presParOf" srcId="{4F4A61C0-3132-48C0-9BD1-E94981BF43B9}" destId="{EF00F59A-2803-4EDC-803C-1048AE0EDE70}" srcOrd="1" destOrd="0" presId="urn:microsoft.com/office/officeart/2008/layout/HorizontalMultiLevelHierarchy"/>
    <dgm:cxn modelId="{A0BC73C0-05E1-4AEA-AB88-452F3E10B66C}" type="presParOf" srcId="{EF00F59A-2803-4EDC-803C-1048AE0EDE70}" destId="{97D96D87-BFCC-46C5-871A-A7480D991E12}" srcOrd="0" destOrd="0" presId="urn:microsoft.com/office/officeart/2008/layout/HorizontalMultiLevelHierarchy"/>
    <dgm:cxn modelId="{25037F63-6849-46FA-B9FF-4F0507FA1FD2}" type="presParOf" srcId="{EF00F59A-2803-4EDC-803C-1048AE0EDE70}" destId="{BF37225C-4180-4ECF-9C50-8EBE5C051273}" srcOrd="1" destOrd="0" presId="urn:microsoft.com/office/officeart/2008/layout/HorizontalMultiLevelHierarchy"/>
    <dgm:cxn modelId="{B6DF0F2A-91CB-44AC-8344-8BB4F1CCB18E}" type="presParOf" srcId="{4F4A61C0-3132-48C0-9BD1-E94981BF43B9}" destId="{37274EB0-711B-48F2-984B-B0D17F2588DE}" srcOrd="2" destOrd="0" presId="urn:microsoft.com/office/officeart/2008/layout/HorizontalMultiLevelHierarchy"/>
    <dgm:cxn modelId="{8D6D60FD-D624-4C1F-82D2-B93748B6006D}" type="presParOf" srcId="{37274EB0-711B-48F2-984B-B0D17F2588DE}" destId="{EC7A4DC6-8361-4FD1-A6C8-1090AC8F345B}" srcOrd="0" destOrd="0" presId="urn:microsoft.com/office/officeart/2008/layout/HorizontalMultiLevelHierarchy"/>
    <dgm:cxn modelId="{E72DE53C-DB77-44ED-9AFB-42AEB9B9FEA0}" type="presParOf" srcId="{4F4A61C0-3132-48C0-9BD1-E94981BF43B9}" destId="{3BAFA97B-D6E6-403A-922A-80362313BDB6}" srcOrd="3" destOrd="0" presId="urn:microsoft.com/office/officeart/2008/layout/HorizontalMultiLevelHierarchy"/>
    <dgm:cxn modelId="{553B4932-E63A-4AB9-9111-1C3286DC0BC0}" type="presParOf" srcId="{3BAFA97B-D6E6-403A-922A-80362313BDB6}" destId="{058A5BA3-BFD4-4EF1-A70C-C05450639D4D}" srcOrd="0" destOrd="0" presId="urn:microsoft.com/office/officeart/2008/layout/HorizontalMultiLevelHierarchy"/>
    <dgm:cxn modelId="{A781AE60-F8C4-4ADA-A306-52D825599493}" type="presParOf" srcId="{3BAFA97B-D6E6-403A-922A-80362313BDB6}" destId="{90F728DD-04CA-4809-9687-FC31D43E2FCF}" srcOrd="1" destOrd="0" presId="urn:microsoft.com/office/officeart/2008/layout/HorizontalMultiLevelHierarchy"/>
    <dgm:cxn modelId="{9A7DE191-3BDA-4973-BC61-4DA14BCFD141}" type="presParOf" srcId="{4F4A61C0-3132-48C0-9BD1-E94981BF43B9}" destId="{DA9CF2BA-0E0F-4A6B-B046-443B04073138}" srcOrd="4" destOrd="0" presId="urn:microsoft.com/office/officeart/2008/layout/HorizontalMultiLevelHierarchy"/>
    <dgm:cxn modelId="{CAF27999-832C-47F2-9DCB-39B129BE006B}" type="presParOf" srcId="{DA9CF2BA-0E0F-4A6B-B046-443B04073138}" destId="{5C90CF3A-A037-4F6E-AA4A-E0FFABF30D14}" srcOrd="0" destOrd="0" presId="urn:microsoft.com/office/officeart/2008/layout/HorizontalMultiLevelHierarchy"/>
    <dgm:cxn modelId="{B4479B18-C2C9-4EA8-957C-2F285607067B}" type="presParOf" srcId="{4F4A61C0-3132-48C0-9BD1-E94981BF43B9}" destId="{6903EB5D-A15E-47AE-9099-B6A12CC758EB}" srcOrd="5" destOrd="0" presId="urn:microsoft.com/office/officeart/2008/layout/HorizontalMultiLevelHierarchy"/>
    <dgm:cxn modelId="{BB135F63-FFB3-4DF2-AAB4-AAC1F941580A}" type="presParOf" srcId="{6903EB5D-A15E-47AE-9099-B6A12CC758EB}" destId="{21222F40-25CD-4BFF-975B-3B9FA982A370}" srcOrd="0" destOrd="0" presId="urn:microsoft.com/office/officeart/2008/layout/HorizontalMultiLevelHierarchy"/>
    <dgm:cxn modelId="{E058D186-A574-4909-B28E-09388F4C803E}" type="presParOf" srcId="{6903EB5D-A15E-47AE-9099-B6A12CC758EB}" destId="{9E21FC3E-F3BF-4580-907F-EC49CA034081}" srcOrd="1" destOrd="0" presId="urn:microsoft.com/office/officeart/2008/layout/HorizontalMultiLevelHierarchy"/>
    <dgm:cxn modelId="{CC232D3C-679A-4675-8B1E-17C9F2E4F682}" type="presParOf" srcId="{4F4A61C0-3132-48C0-9BD1-E94981BF43B9}" destId="{CFC574C9-EDA3-40DC-8791-43ED6565D5A1}" srcOrd="6" destOrd="0" presId="urn:microsoft.com/office/officeart/2008/layout/HorizontalMultiLevelHierarchy"/>
    <dgm:cxn modelId="{0FA2E222-6FAB-42C6-A7D1-D4AE07AD5A26}" type="presParOf" srcId="{CFC574C9-EDA3-40DC-8791-43ED6565D5A1}" destId="{D13166A8-DE62-495D-855A-403F1C32BB47}" srcOrd="0" destOrd="0" presId="urn:microsoft.com/office/officeart/2008/layout/HorizontalMultiLevelHierarchy"/>
    <dgm:cxn modelId="{B77BF3C2-AB64-484F-8C4F-1F21A0BEA743}" type="presParOf" srcId="{4F4A61C0-3132-48C0-9BD1-E94981BF43B9}" destId="{86DC297D-51A0-42E8-9928-2230F7E2E059}" srcOrd="7" destOrd="0" presId="urn:microsoft.com/office/officeart/2008/layout/HorizontalMultiLevelHierarchy"/>
    <dgm:cxn modelId="{DED21A75-6871-49B9-91C2-A2A19E818514}" type="presParOf" srcId="{86DC297D-51A0-42E8-9928-2230F7E2E059}" destId="{4E261E6A-E35F-4377-AC6D-C8289314ED42}" srcOrd="0" destOrd="0" presId="urn:microsoft.com/office/officeart/2008/layout/HorizontalMultiLevelHierarchy"/>
    <dgm:cxn modelId="{F981B632-ADAB-4932-8563-E38CCD4E1F34}" type="presParOf" srcId="{86DC297D-51A0-42E8-9928-2230F7E2E059}" destId="{7A404CF9-E6BB-436E-8626-4CE8E685A572}" srcOrd="1" destOrd="0" presId="urn:microsoft.com/office/officeart/2008/layout/HorizontalMultiLevelHierarchy"/>
  </dgm:cxnLst>
  <dgm:bg>
    <a:noFill/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55FA1-96A0-4B9B-830F-DED2FAC32EDD}">
      <dsp:nvSpPr>
        <dsp:cNvPr id="0" name=""/>
        <dsp:cNvSpPr/>
      </dsp:nvSpPr>
      <dsp:spPr>
        <a:xfrm>
          <a:off x="0" y="549331"/>
          <a:ext cx="6941393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17AEB3-6D5C-4C4F-AA8B-ED60385EFD07}">
      <dsp:nvSpPr>
        <dsp:cNvPr id="0" name=""/>
        <dsp:cNvSpPr/>
      </dsp:nvSpPr>
      <dsp:spPr>
        <a:xfrm>
          <a:off x="406400" y="76708"/>
          <a:ext cx="5620585" cy="8563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Century Gothic" panose="020B0502020202020204" pitchFamily="34" charset="0"/>
            </a:rPr>
            <a:t>Финансирование</a:t>
          </a:r>
          <a:endParaRPr lang="ru-RU" sz="2000" b="1" u="sng" kern="1200" dirty="0">
            <a:latin typeface="Century Gothic" panose="020B0502020202020204" pitchFamily="34" charset="0"/>
          </a:endParaRPr>
        </a:p>
      </dsp:txBody>
      <dsp:txXfrm>
        <a:off x="448205" y="118513"/>
        <a:ext cx="5536975" cy="772773"/>
      </dsp:txXfrm>
    </dsp:sp>
    <dsp:sp modelId="{59F16788-F117-49F2-A52C-0EFDB8944BF5}">
      <dsp:nvSpPr>
        <dsp:cNvPr id="0" name=""/>
        <dsp:cNvSpPr/>
      </dsp:nvSpPr>
      <dsp:spPr>
        <a:xfrm>
          <a:off x="0" y="1817554"/>
          <a:ext cx="6941393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BD646C-32CF-4941-AC44-0C6C1604E2E0}">
      <dsp:nvSpPr>
        <dsp:cNvPr id="0" name=""/>
        <dsp:cNvSpPr/>
      </dsp:nvSpPr>
      <dsp:spPr>
        <a:xfrm>
          <a:off x="406400" y="1344931"/>
          <a:ext cx="5620585" cy="8563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latin typeface="Century Gothic" panose="020B0502020202020204" pitchFamily="34" charset="0"/>
            </a:rPr>
            <a:t>Оценка </a:t>
          </a:r>
          <a:r>
            <a:rPr lang="ru-RU" sz="2000" b="1" u="sng" kern="1200" dirty="0" smtClean="0">
              <a:latin typeface="Century Gothic" panose="020B0502020202020204" pitchFamily="34" charset="0"/>
            </a:rPr>
            <a:t>вклада</a:t>
          </a:r>
          <a:r>
            <a:rPr lang="ru-RU" sz="2000" b="1" u="none" kern="1200" dirty="0" smtClean="0">
              <a:latin typeface="Century Gothic" panose="020B0502020202020204" pitchFamily="34" charset="0"/>
            </a:rPr>
            <a:t> школы в решение задач города</a:t>
          </a:r>
          <a:endParaRPr lang="ru-RU" sz="2000" b="1" u="none" kern="1200" dirty="0">
            <a:latin typeface="Century Gothic" panose="020B0502020202020204" pitchFamily="34" charset="0"/>
          </a:endParaRPr>
        </a:p>
      </dsp:txBody>
      <dsp:txXfrm>
        <a:off x="448205" y="1386736"/>
        <a:ext cx="5536975" cy="772773"/>
      </dsp:txXfrm>
    </dsp:sp>
    <dsp:sp modelId="{2FFE8CED-171A-4530-AE7C-0DC89983BC99}">
      <dsp:nvSpPr>
        <dsp:cNvPr id="0" name=""/>
        <dsp:cNvSpPr/>
      </dsp:nvSpPr>
      <dsp:spPr>
        <a:xfrm>
          <a:off x="0" y="3085778"/>
          <a:ext cx="6941393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4A3D4E-CAA1-49F8-8B65-E74B99CFF7B1}">
      <dsp:nvSpPr>
        <dsp:cNvPr id="0" name=""/>
        <dsp:cNvSpPr/>
      </dsp:nvSpPr>
      <dsp:spPr>
        <a:xfrm>
          <a:off x="406400" y="2613155"/>
          <a:ext cx="5620585" cy="8563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Century Gothic" panose="020B0502020202020204" pitchFamily="34" charset="0"/>
            </a:rPr>
            <a:t>Оплата труда руководителей</a:t>
          </a:r>
          <a:endParaRPr lang="ru-RU" sz="2000" b="1" u="sng" kern="1200" dirty="0">
            <a:latin typeface="Century Gothic" panose="020B0502020202020204" pitchFamily="34" charset="0"/>
          </a:endParaRPr>
        </a:p>
      </dsp:txBody>
      <dsp:txXfrm>
        <a:off x="448205" y="2654960"/>
        <a:ext cx="5536975" cy="772773"/>
      </dsp:txXfrm>
    </dsp:sp>
    <dsp:sp modelId="{2F756732-B3F7-4791-BE8C-BD78DDDF5671}">
      <dsp:nvSpPr>
        <dsp:cNvPr id="0" name=""/>
        <dsp:cNvSpPr/>
      </dsp:nvSpPr>
      <dsp:spPr>
        <a:xfrm>
          <a:off x="0" y="4354001"/>
          <a:ext cx="6941393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90AE7A-7817-4BD5-8D8C-B3291528EE5C}">
      <dsp:nvSpPr>
        <dsp:cNvPr id="0" name=""/>
        <dsp:cNvSpPr/>
      </dsp:nvSpPr>
      <dsp:spPr>
        <a:xfrm>
          <a:off x="406400" y="3881378"/>
          <a:ext cx="5620585" cy="8563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Gothic" panose="020B0502020202020204" pitchFamily="34" charset="0"/>
            </a:rPr>
            <a:t>Формирование </a:t>
          </a:r>
          <a:r>
            <a:rPr lang="ru-RU" sz="2000" b="1" u="sng" kern="1200" dirty="0" smtClean="0">
              <a:latin typeface="Century Gothic" panose="020B0502020202020204" pitchFamily="34" charset="0"/>
            </a:rPr>
            <a:t>управленческого корпуса</a:t>
          </a:r>
          <a:r>
            <a:rPr lang="ru-RU" sz="2000" b="1" kern="1200" dirty="0" smtClean="0">
              <a:latin typeface="Century Gothic" panose="020B0502020202020204" pitchFamily="34" charset="0"/>
            </a:rPr>
            <a:t> в системе образования</a:t>
          </a:r>
          <a:endParaRPr lang="ru-RU" sz="2000" b="1" kern="1200" dirty="0">
            <a:latin typeface="Century Gothic" panose="020B0502020202020204" pitchFamily="34" charset="0"/>
          </a:endParaRPr>
        </a:p>
      </dsp:txBody>
      <dsp:txXfrm>
        <a:off x="448205" y="3923183"/>
        <a:ext cx="5536975" cy="772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574C9-EDA3-40DC-8791-43ED6565D5A1}">
      <dsp:nvSpPr>
        <dsp:cNvPr id="0" name=""/>
        <dsp:cNvSpPr/>
      </dsp:nvSpPr>
      <dsp:spPr>
        <a:xfrm>
          <a:off x="3748337" y="3112530"/>
          <a:ext cx="1244682" cy="2054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2341" y="0"/>
              </a:lnTo>
              <a:lnTo>
                <a:pt x="622341" y="2054102"/>
              </a:lnTo>
              <a:lnTo>
                <a:pt x="1244682" y="20541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310633" y="4079537"/>
        <a:ext cx="120089" cy="120089"/>
      </dsp:txXfrm>
    </dsp:sp>
    <dsp:sp modelId="{DA9CF2BA-0E0F-4A6B-B046-443B04073138}">
      <dsp:nvSpPr>
        <dsp:cNvPr id="0" name=""/>
        <dsp:cNvSpPr/>
      </dsp:nvSpPr>
      <dsp:spPr>
        <a:xfrm>
          <a:off x="3748337" y="3112530"/>
          <a:ext cx="1244682" cy="621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2341" y="0"/>
              </a:lnTo>
              <a:lnTo>
                <a:pt x="622341" y="621021"/>
              </a:lnTo>
              <a:lnTo>
                <a:pt x="1244682" y="6210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Century Gothic" panose="020B0502020202020204" pitchFamily="34" charset="0"/>
          </a:endParaRPr>
        </a:p>
      </dsp:txBody>
      <dsp:txXfrm>
        <a:off x="4335903" y="3388266"/>
        <a:ext cx="69550" cy="69550"/>
      </dsp:txXfrm>
    </dsp:sp>
    <dsp:sp modelId="{37274EB0-711B-48F2-984B-B0D17F2588DE}">
      <dsp:nvSpPr>
        <dsp:cNvPr id="0" name=""/>
        <dsp:cNvSpPr/>
      </dsp:nvSpPr>
      <dsp:spPr>
        <a:xfrm>
          <a:off x="3748337" y="2300471"/>
          <a:ext cx="1244682" cy="812058"/>
        </a:xfrm>
        <a:custGeom>
          <a:avLst/>
          <a:gdLst/>
          <a:ahLst/>
          <a:cxnLst/>
          <a:rect l="0" t="0" r="0" b="0"/>
          <a:pathLst>
            <a:path>
              <a:moveTo>
                <a:pt x="0" y="812058"/>
              </a:moveTo>
              <a:lnTo>
                <a:pt x="622341" y="812058"/>
              </a:lnTo>
              <a:lnTo>
                <a:pt x="622341" y="0"/>
              </a:lnTo>
              <a:lnTo>
                <a:pt x="12446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Century Gothic" panose="020B0502020202020204" pitchFamily="34" charset="0"/>
          </a:endParaRPr>
        </a:p>
      </dsp:txBody>
      <dsp:txXfrm>
        <a:off x="4333524" y="2669347"/>
        <a:ext cx="74308" cy="74308"/>
      </dsp:txXfrm>
    </dsp:sp>
    <dsp:sp modelId="{A118A630-6600-4440-A22E-F629FEF7889F}">
      <dsp:nvSpPr>
        <dsp:cNvPr id="0" name=""/>
        <dsp:cNvSpPr/>
      </dsp:nvSpPr>
      <dsp:spPr>
        <a:xfrm>
          <a:off x="3748337" y="867390"/>
          <a:ext cx="1244682" cy="2245139"/>
        </a:xfrm>
        <a:custGeom>
          <a:avLst/>
          <a:gdLst/>
          <a:ahLst/>
          <a:cxnLst/>
          <a:rect l="0" t="0" r="0" b="0"/>
          <a:pathLst>
            <a:path>
              <a:moveTo>
                <a:pt x="0" y="2245139"/>
              </a:moveTo>
              <a:lnTo>
                <a:pt x="622341" y="2245139"/>
              </a:lnTo>
              <a:lnTo>
                <a:pt x="622341" y="0"/>
              </a:lnTo>
              <a:lnTo>
                <a:pt x="12446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Century Gothic" panose="020B0502020202020204" pitchFamily="34" charset="0"/>
          </a:endParaRPr>
        </a:p>
      </dsp:txBody>
      <dsp:txXfrm>
        <a:off x="4306501" y="1925783"/>
        <a:ext cx="128353" cy="128353"/>
      </dsp:txXfrm>
    </dsp:sp>
    <dsp:sp modelId="{FB9A95B2-56DE-4D20-A0EF-5D7F73223277}">
      <dsp:nvSpPr>
        <dsp:cNvPr id="0" name=""/>
        <dsp:cNvSpPr/>
      </dsp:nvSpPr>
      <dsp:spPr>
        <a:xfrm>
          <a:off x="288215" y="1578016"/>
          <a:ext cx="3851215" cy="306902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solidFill>
            <a:srgbClr val="0070C0"/>
          </a:solidFill>
          <a:prstDash val="dash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4 принципа финансирования</a:t>
          </a:r>
        </a:p>
      </dsp:txBody>
      <dsp:txXfrm>
        <a:off x="288215" y="1578016"/>
        <a:ext cx="3851215" cy="3069028"/>
      </dsp:txXfrm>
    </dsp:sp>
    <dsp:sp modelId="{97D96D87-BFCC-46C5-871A-A7480D991E12}">
      <dsp:nvSpPr>
        <dsp:cNvPr id="0" name=""/>
        <dsp:cNvSpPr/>
      </dsp:nvSpPr>
      <dsp:spPr>
        <a:xfrm>
          <a:off x="4993019" y="294158"/>
          <a:ext cx="6161985" cy="1146464"/>
        </a:xfrm>
        <a:prstGeom prst="rect">
          <a:avLst/>
        </a:prstGeom>
        <a:noFill/>
        <a:ln w="12700">
          <a:solidFill>
            <a:srgbClr val="0070C0"/>
          </a:solidFill>
          <a:prstDash val="dash"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Формульность</a:t>
          </a:r>
          <a:r>
            <a:rPr lang="ru-RU" sz="1800" kern="120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«деньги следуют за учеником»</a:t>
          </a:r>
          <a:endParaRPr lang="ru-RU" sz="1800" kern="1200" dirty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sp:txBody>
      <dsp:txXfrm>
        <a:off x="4993019" y="294158"/>
        <a:ext cx="6161985" cy="1146464"/>
      </dsp:txXfrm>
    </dsp:sp>
    <dsp:sp modelId="{058A5BA3-BFD4-4EF1-A70C-C05450639D4D}">
      <dsp:nvSpPr>
        <dsp:cNvPr id="0" name=""/>
        <dsp:cNvSpPr/>
      </dsp:nvSpPr>
      <dsp:spPr>
        <a:xfrm>
          <a:off x="4993019" y="1727239"/>
          <a:ext cx="6161985" cy="1146464"/>
        </a:xfrm>
        <a:prstGeom prst="rect">
          <a:avLst/>
        </a:prstGeom>
        <a:noFill/>
        <a:ln>
          <a:solidFill>
            <a:srgbClr val="0070C0"/>
          </a:solidFill>
          <a:prstDash val="dash"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Равноценность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ru-RU" sz="1800" kern="120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каждого ученика для города</a:t>
          </a:r>
        </a:p>
      </dsp:txBody>
      <dsp:txXfrm>
        <a:off x="4993019" y="1727239"/>
        <a:ext cx="6161985" cy="1146464"/>
      </dsp:txXfrm>
    </dsp:sp>
    <dsp:sp modelId="{21222F40-25CD-4BFF-975B-3B9FA982A370}">
      <dsp:nvSpPr>
        <dsp:cNvPr id="0" name=""/>
        <dsp:cNvSpPr/>
      </dsp:nvSpPr>
      <dsp:spPr>
        <a:xfrm>
          <a:off x="4993019" y="3160320"/>
          <a:ext cx="6161985" cy="1146464"/>
        </a:xfrm>
        <a:prstGeom prst="rect">
          <a:avLst/>
        </a:prstGeom>
        <a:noFill/>
        <a:ln w="12700">
          <a:solidFill>
            <a:srgbClr val="0070C0"/>
          </a:solidFill>
          <a:prstDash val="dash"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Создание необходимых условий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</a:t>
          </a:r>
          <a:r>
            <a:rPr lang="ru-RU" sz="1800" kern="120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для детей-инвалидов (повышающий коэффициент)</a:t>
          </a:r>
          <a:endParaRPr lang="ru-RU" sz="1800" kern="1200" dirty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sp:txBody>
      <dsp:txXfrm>
        <a:off x="4993019" y="3160320"/>
        <a:ext cx="6161985" cy="1146464"/>
      </dsp:txXfrm>
    </dsp:sp>
    <dsp:sp modelId="{4E261E6A-E35F-4377-AC6D-C8289314ED42}">
      <dsp:nvSpPr>
        <dsp:cNvPr id="0" name=""/>
        <dsp:cNvSpPr/>
      </dsp:nvSpPr>
      <dsp:spPr>
        <a:xfrm>
          <a:off x="4993019" y="4593400"/>
          <a:ext cx="6181201" cy="1146464"/>
        </a:xfrm>
        <a:prstGeom prst="rect">
          <a:avLst/>
        </a:prstGeom>
        <a:noFill/>
        <a:ln>
          <a:solidFill>
            <a:srgbClr val="0070C0"/>
          </a:solidFill>
          <a:prstDash val="dash"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Поощрение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 школ за результаты учеников (система грантов)</a:t>
          </a:r>
          <a:endParaRPr lang="ru-RU" sz="1800" kern="1200" dirty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sp:txBody>
      <dsp:txXfrm>
        <a:off x="4993019" y="4593400"/>
        <a:ext cx="6181201" cy="1146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emf"/><Relationship Id="rId4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0.06791</cdr:x>
      <cdr:y>0.03641</cdr:y>
    </cdr:from>
    <cdr:to>
      <cdr:x>0.96923</cdr:x>
      <cdr:y>0.16978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771487" y="210060"/>
          <a:ext cx="10238727" cy="7694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256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6231" algn="l" defTabSz="91256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2564" algn="l" defTabSz="91256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68846" algn="l" defTabSz="91256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5128" algn="l" defTabSz="91256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1462" algn="l" defTabSz="91256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37690" algn="l" defTabSz="91256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3920" algn="l" defTabSz="91256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0151" algn="l" defTabSz="91256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2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Результаты исследования </a:t>
          </a:r>
          <a:r>
            <a:rPr lang="en-US" sz="22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PIRLS </a:t>
          </a:r>
          <a:r>
            <a:rPr lang="ru-RU" sz="22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по читательской грамотности</a:t>
          </a:r>
        </a:p>
        <a:p xmlns:a="http://schemas.openxmlformats.org/drawingml/2006/main">
          <a:pPr algn="ctr"/>
          <a:r>
            <a:rPr lang="ru-RU" sz="22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(среди 10-летних школьников (4 класс))</a:t>
          </a:r>
          <a:endParaRPr lang="ru-RU" sz="22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5704E-0CAA-4182-AF54-658B66CB7091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F0D96-BAF0-49D8-A1D1-0038A91CE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0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EEC5EFB-8927-4634-8879-E4DA42C06484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89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5095-AE79-4702-907A-68281D0FBA3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48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5095-AE79-4702-907A-68281D0FBA30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92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291D5-D6E7-427B-93E7-B1A7E67578AB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13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291D5-D6E7-427B-93E7-B1A7E67578AB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15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291D5-D6E7-427B-93E7-B1A7E67578AB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32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291D5-D6E7-427B-93E7-B1A7E67578AB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28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5095-AE79-4702-907A-68281D0FBA30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8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5095-AE79-4702-907A-68281D0FBA30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37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5095-AE79-4702-907A-68281D0FBA30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29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5095-AE79-4702-907A-68281D0FBA30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50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5095-AE79-4702-907A-68281D0FBA3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38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5095-AE79-4702-907A-68281D0FBA30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55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5095-AE79-4702-907A-68281D0FBA30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68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5095-AE79-4702-907A-68281D0FBA30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759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5095-AE79-4702-907A-68281D0FBA30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18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5095-AE79-4702-907A-68281D0FBA30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55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5095-AE79-4702-907A-68281D0FBA30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77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5095-AE79-4702-907A-68281D0FBA30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30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5095-AE79-4702-907A-68281D0FBA30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646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5095-AE79-4702-907A-68281D0FBA30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5095-AE79-4702-907A-68281D0FBA3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4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5095-AE79-4702-907A-68281D0FBA3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33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5095-AE79-4702-907A-68281D0FBA3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38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5095-AE79-4702-907A-68281D0FBA30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77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5095-AE79-4702-907A-68281D0FBA30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38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5095-AE79-4702-907A-68281D0FBA3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02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55095-AE79-4702-907A-68281D0FBA3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8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74271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938452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03069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63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73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73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71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50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88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49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6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24646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3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39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58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7032906-AFFD-4EAC-AB24-DA30E65DC660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56BB77C-DEC3-4C2A-8B6B-1ED22C5AB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612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7032906-AFFD-4EAC-AB24-DA30E65DC660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38C8771-03D7-4F90-B057-3CD772E5D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618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7032906-AFFD-4EAC-AB24-DA30E65DC660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322418E-37D6-40A0-91B3-CB19E145B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70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7032906-AFFD-4EAC-AB24-DA30E65DC660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7091541-7ADF-4081-877A-2E7CEBB23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93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7032906-AFFD-4EAC-AB24-DA30E65DC660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C1441CD-D4D1-4BE3-91FD-93BC8DE0F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589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7032906-AFFD-4EAC-AB24-DA30E65DC660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40C527E-6DA3-4E45-A71A-41B0FFB20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09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7032906-AFFD-4EAC-AB24-DA30E65DC660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F8D5381-97F0-459E-86D3-D4696ACDE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67937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7032906-AFFD-4EAC-AB24-DA30E65DC660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52DEB54-50D6-4B27-9CC4-3571E90ED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65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7032906-AFFD-4EAC-AB24-DA30E65DC660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7CB5570-3CDB-4880-8186-3E39F258A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72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7032906-AFFD-4EAC-AB24-DA30E65DC660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3918757-9585-4316-865A-55B2F1822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207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7032906-AFFD-4EAC-AB24-DA30E65DC660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85896A4-CD7C-48BE-9AD8-9A0758FEF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714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46BE8-8532-49AD-92E7-CE85AF03A8A1}" type="datetime1">
              <a:rPr lang="ru-RU" altLang="ru-RU"/>
              <a:pPr>
                <a:defRPr/>
              </a:pPr>
              <a:t>30.08.2018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0BA42-D4CB-41F7-BAC8-6D33CE27E6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7277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C9CC9-B3B5-4030-8193-D290DF7DA77E}" type="datetime1">
              <a:rPr lang="ru-RU" altLang="ru-RU"/>
              <a:pPr>
                <a:defRPr/>
              </a:pPr>
              <a:t>30.08.2018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2CD3-3241-4230-9509-8C0FD391E2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0314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E64D0-320E-4769-B4FC-B759366D3547}" type="datetime1">
              <a:rPr lang="ru-RU" altLang="ru-RU"/>
              <a:pPr>
                <a:defRPr/>
              </a:pPr>
              <a:t>30.08.2018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9DD1C-45BE-4C7B-94B3-004370BAD1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587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C3F00-E959-4931-9DC4-A04113573EA5}" type="datetime1">
              <a:rPr lang="ru-RU" altLang="ru-RU"/>
              <a:pPr>
                <a:defRPr/>
              </a:pPr>
              <a:t>30.08.2018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D90AD-75FA-4F66-8747-A42E52F6DD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2181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D1019-DCE7-4902-A368-F4D6FE354636}" type="datetime1">
              <a:rPr lang="ru-RU" altLang="ru-RU"/>
              <a:pPr>
                <a:defRPr/>
              </a:pPr>
              <a:t>30.08.2018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C7A32-A159-4556-9D98-3D1CAC4398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7547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77E80-D586-4115-A9B1-20478738BA16}" type="datetime1">
              <a:rPr lang="ru-RU" altLang="ru-RU"/>
              <a:pPr>
                <a:defRPr/>
              </a:pPr>
              <a:t>30.08.2018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5973F-11D3-45BA-B5B3-E6ADA431F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432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349200"/>
      </p:ext>
    </p:extLst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32DB1-E53C-4047-B198-CE943EB47AF7}" type="datetime1">
              <a:rPr lang="ru-RU" altLang="ru-RU"/>
              <a:pPr>
                <a:defRPr/>
              </a:pPr>
              <a:t>30.08.2018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851E-DE42-4C3F-A6FA-FB55FECD81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81340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5B60-3F45-4455-90F4-0A77F5B412A1}" type="datetime1">
              <a:rPr lang="ru-RU" altLang="ru-RU"/>
              <a:pPr>
                <a:defRPr/>
              </a:pPr>
              <a:t>30.08.2018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6D0B0-F1D5-4B46-A55C-8AEBAA50A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325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2EE5F-AEFC-43AE-AF93-AB721C601644}" type="datetime1">
              <a:rPr lang="ru-RU" altLang="ru-RU"/>
              <a:pPr>
                <a:defRPr/>
              </a:pPr>
              <a:t>30.08.2018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C2C67-CEBD-46C1-AC07-3E4510E07F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95051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931BB-D5C1-4706-B4B2-B999703AAD7B}" type="datetime1">
              <a:rPr lang="ru-RU" altLang="ru-RU"/>
              <a:pPr>
                <a:defRPr/>
              </a:pPr>
              <a:t>30.08.2018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BB80-800A-4C5C-A5A8-0EEA05326C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42708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5A237-0711-459D-80E5-9690A73977FE}" type="datetime1">
              <a:rPr lang="ru-RU" altLang="ru-RU"/>
              <a:pPr>
                <a:defRPr/>
              </a:pPr>
              <a:t>30.08.2018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3FE54-DC22-4202-8269-ADFDBD9B83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7919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28345"/>
      </p:ext>
    </p:extLst>
  </p:cSld>
  <p:clrMapOvr>
    <a:masterClrMapping/>
  </p:clrMapOvr>
  <p:transition spd="med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31613"/>
      </p:ext>
    </p:extLst>
  </p:cSld>
  <p:clrMapOvr>
    <a:masterClrMapping/>
  </p:clrMapOvr>
  <p:transition spd="med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99345"/>
      </p:ext>
    </p:extLst>
  </p:cSld>
  <p:clrMapOvr>
    <a:masterClrMapping/>
  </p:clrMapOvr>
  <p:transition spd="med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96480"/>
      </p:ext>
    </p:extLst>
  </p:cSld>
  <p:clrMapOvr>
    <a:masterClrMapping/>
  </p:clrMapOvr>
  <p:transition spd="med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8643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759225"/>
      </p:ext>
    </p:extLst>
  </p:cSld>
  <p:clrMapOvr>
    <a:masterClrMapping/>
  </p:clrMapOvr>
  <p:transition spd="med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45580"/>
      </p:ext>
    </p:extLst>
  </p:cSld>
  <p:clrMapOvr>
    <a:masterClrMapping/>
  </p:clrMapOvr>
  <p:transition spd="med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27141"/>
      </p:ext>
    </p:extLst>
  </p:cSld>
  <p:clrMapOvr>
    <a:masterClrMapping/>
  </p:clrMapOvr>
  <p:transition spd="med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56805"/>
      </p:ext>
    </p:extLst>
  </p:cSld>
  <p:clrMapOvr>
    <a:masterClrMapping/>
  </p:clrMapOvr>
  <p:transition spd="med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24045"/>
      </p:ext>
    </p:extLst>
  </p:cSld>
  <p:clrMapOvr>
    <a:masterClrMapping/>
  </p:clrMapOvr>
  <p:transition spd="med"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76903"/>
      </p:ext>
    </p:extLst>
  </p:cSld>
  <p:clrMapOvr>
    <a:masterClrMapping/>
  </p:clrMapOvr>
  <p:transition spd="med"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30307"/>
      </p:ext>
    </p:extLst>
  </p:cSld>
  <p:clrMapOvr>
    <a:masterClrMapping/>
  </p:clrMapOvr>
  <p:transition spd="med">
    <p:pull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26EE-237B-42E9-B8FD-8279A29BFB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72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2D20-83C1-4A89-805D-816F601559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75532" y="6349124"/>
            <a:ext cx="2743200" cy="365125"/>
          </a:xfrm>
        </p:spPr>
        <p:txBody>
          <a:bodyPr/>
          <a:lstStyle>
            <a:lvl1pPr>
              <a:defRPr sz="1800" b="1">
                <a:solidFill>
                  <a:srgbClr val="FD3C0B"/>
                </a:solidFill>
              </a:defRPr>
            </a:lvl1pPr>
          </a:lstStyle>
          <a:p>
            <a:fld id="{4604F17B-8F68-4515-BA8C-F7DF1B251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77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6E7A-C0D0-4897-8970-883CAC3F8E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30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657D-2354-44B5-AD0C-843D74C91A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9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07922"/>
      </p:ext>
    </p:extLst>
  </p:cSld>
  <p:clrMapOvr>
    <a:masterClrMapping/>
  </p:clrMapOvr>
  <p:transition spd="med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3705-E74F-423E-9B3F-B8D9683CCA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271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C72F-0C53-4E1C-8B33-3E1D2C18D1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68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EACC-13DF-4DE3-B6CB-2D8798539D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990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97B5-4434-4C49-BEC8-3719A779C9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519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D9EE-6B89-4D45-8946-FC473D6A68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722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B6F0-C0AF-46DA-9B46-EA8CFFF801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500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AC33-E86A-4DCF-ADAA-4C9D1D515E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266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26EE-237B-42E9-B8FD-8279A29BFB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140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2D20-83C1-4A89-805D-816F601559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75532" y="6349124"/>
            <a:ext cx="2743200" cy="365125"/>
          </a:xfrm>
        </p:spPr>
        <p:txBody>
          <a:bodyPr/>
          <a:lstStyle>
            <a:lvl1pPr>
              <a:defRPr sz="1800" b="1">
                <a:solidFill>
                  <a:srgbClr val="FD3C0B"/>
                </a:solidFill>
              </a:defRPr>
            </a:lvl1pPr>
          </a:lstStyle>
          <a:p>
            <a:fld id="{4604F17B-8F68-4515-BA8C-F7DF1B251B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1141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6E7A-C0D0-4897-8970-883CAC3F8E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91371"/>
      </p:ext>
    </p:extLst>
  </p:cSld>
  <p:clrMapOvr>
    <a:masterClrMapping/>
  </p:clrMapOvr>
  <p:transition spd="med">
    <p:pull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657D-2354-44B5-AD0C-843D74C91A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212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3705-E74F-423E-9B3F-B8D9683CCA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60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C72F-0C53-4E1C-8B33-3E1D2C18D1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328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EACC-13DF-4DE3-B6CB-2D8798539D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047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97B5-4434-4C49-BEC8-3719A779C9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38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D9EE-6B89-4D45-8946-FC473D6A68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802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B6F0-C0AF-46DA-9B46-EA8CFFF801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907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AC33-E86A-4DCF-ADAA-4C9D1D515E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4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3244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2906-AFFD-4EAC-AB24-DA30E65DC66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A7049-9C9D-43F5-86D3-273C9F1A0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89574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32906-AFFD-4EAC-AB24-DA30E65DC660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A7049-9C9D-43F5-86D3-273C9F1A0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2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32906-AFFD-4EAC-AB24-DA30E65DC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A7049-9C9D-43F5-86D3-273C9F1A0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9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7032906-AFFD-4EAC-AB24-DA30E65DC660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59B147D-C5F0-4823-9DBD-1100C9394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69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B2DF33-8427-48EA-AE8A-C3F184AA634B}" type="datetime1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C1DF4-64E6-4F79-9F5C-27E5C755742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791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32906-AFFD-4EAC-AB24-DA30E65DC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A7049-9C9D-43F5-86D3-273C9F1A0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5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56805-1631-4FA6-A501-13E77283F9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5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56805-1631-4FA6-A501-13E77283F9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4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7.gif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_____Microsoft_Excel_97-20032.xls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oleObject" Target="../embeddings/_____Microsoft_Excel_97-20034.xls"/><Relationship Id="rId5" Type="http://schemas.openxmlformats.org/officeDocument/2006/relationships/oleObject" Target="../embeddings/_____Microsoft_Excel_97-20031.xls"/><Relationship Id="rId10" Type="http://schemas.openxmlformats.org/officeDocument/2006/relationships/image" Target="../media/image4.png"/><Relationship Id="rId4" Type="http://schemas.openxmlformats.org/officeDocument/2006/relationships/image" Target="../media/image6.jpeg"/><Relationship Id="rId9" Type="http://schemas.openxmlformats.org/officeDocument/2006/relationships/oleObject" Target="../embeddings/_____Microsoft_Excel_97-20033.xls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6.jpe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7.xls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Excel_97-20036.xls"/><Relationship Id="rId11" Type="http://schemas.openxmlformats.org/officeDocument/2006/relationships/image" Target="../media/image10.png"/><Relationship Id="rId5" Type="http://schemas.openxmlformats.org/officeDocument/2006/relationships/image" Target="../media/image7.emf"/><Relationship Id="rId10" Type="http://schemas.openxmlformats.org/officeDocument/2006/relationships/oleObject" Target="../embeddings/_____Microsoft_Excel_97-20038.xls"/><Relationship Id="rId4" Type="http://schemas.openxmlformats.org/officeDocument/2006/relationships/oleObject" Target="../embeddings/_____Microsoft_Excel_97-20035.xls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66682"/>
            <a:ext cx="90181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Образование в Москве: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результаты и механизмы достижения</a:t>
            </a:r>
            <a:endParaRPr lang="ru-RU" sz="4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570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1951" y="316119"/>
            <a:ext cx="12048335" cy="830993"/>
          </a:xfrm>
          <a:prstGeom prst="rect">
            <a:avLst/>
          </a:prstGeom>
          <a:noFill/>
        </p:spPr>
        <p:txBody>
          <a:bodyPr wrap="square" lIns="91338" tIns="45718" rIns="91338" bIns="45718" rtlCol="0">
            <a:spAutoFit/>
          </a:bodyPr>
          <a:lstStyle/>
          <a:p>
            <a:pPr defTabSz="913244"/>
            <a:r>
              <a:rPr lang="ru-RU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Участие Москвы в международных сопоставительных исследованиях. </a:t>
            </a:r>
            <a:endParaRPr lang="ru-RU" sz="24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defTabSz="913244"/>
            <a:r>
              <a:rPr lang="en-US" sz="2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PISA </a:t>
            </a:r>
            <a:r>
              <a:rPr lang="en-US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– 201</a:t>
            </a:r>
            <a:r>
              <a:rPr lang="ru-RU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5/2016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951" y="1053530"/>
            <a:ext cx="11882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Результаты исследования </a:t>
            </a:r>
            <a:r>
              <a:rPr lang="en-US" sz="2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PISA </a:t>
            </a:r>
            <a:r>
              <a:rPr lang="ru-RU" sz="2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 математической грамотности </a:t>
            </a:r>
          </a:p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(среди 15-летних школьников (9 класс))</a:t>
            </a:r>
            <a:endParaRPr lang="ru-RU" sz="2200" b="1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951" y="3861842"/>
            <a:ext cx="1188252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Результаты исследования </a:t>
            </a:r>
            <a:r>
              <a:rPr lang="en-US" sz="2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PISA </a:t>
            </a:r>
            <a:r>
              <a:rPr lang="ru-RU" sz="2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 читательской </a:t>
            </a:r>
            <a:r>
              <a:rPr lang="ru-RU" sz="2200" b="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грамотности </a:t>
            </a:r>
            <a:endParaRPr lang="ru-RU" sz="2200" b="1" dirty="0" smtClean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</a:t>
            </a:r>
            <a:r>
              <a:rPr lang="ru-RU" sz="2200" b="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среди 15-летних школьников (9 класс))</a:t>
            </a:r>
          </a:p>
          <a:p>
            <a:pPr algn="ctr"/>
            <a:endParaRPr lang="ru-RU" b="1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936925800"/>
              </p:ext>
            </p:extLst>
          </p:nvPr>
        </p:nvGraphicFramePr>
        <p:xfrm>
          <a:off x="419064" y="-10889"/>
          <a:ext cx="11343751" cy="4098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492690979"/>
              </p:ext>
            </p:extLst>
          </p:nvPr>
        </p:nvGraphicFramePr>
        <p:xfrm>
          <a:off x="478582" y="2879541"/>
          <a:ext cx="11359703" cy="4098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3424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195DB"/>
                </a:solidFill>
                <a:latin typeface="Century Gothic" panose="020B0502020202020204" pitchFamily="34" charset="0"/>
              </a:rPr>
              <a:t>9</a:t>
            </a:r>
            <a:endParaRPr lang="ru-RU" altLang="ru-RU" sz="1400" b="1" dirty="0" smtClean="0">
              <a:solidFill>
                <a:srgbClr val="0195D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5316" y="449661"/>
            <a:ext cx="11505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cap="all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10954"/>
            <a:ext cx="12048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Участие Москвы в международных сопоставительных исследованиях. </a:t>
            </a:r>
            <a:endParaRPr lang="ru-RU" sz="24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r>
              <a:rPr lang="ru-RU" sz="2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PIRLS </a:t>
            </a:r>
            <a:r>
              <a:rPr lang="ru-RU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– 2016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758419084"/>
              </p:ext>
            </p:extLst>
          </p:nvPr>
        </p:nvGraphicFramePr>
        <p:xfrm>
          <a:off x="398120" y="1208794"/>
          <a:ext cx="11359703" cy="5769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3424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195DB"/>
                </a:solidFill>
                <a:latin typeface="Cambria" pitchFamily="18" charset="0"/>
              </a:rPr>
              <a:t>10</a:t>
            </a:r>
            <a:endParaRPr lang="ru-RU" altLang="ru-RU" sz="1400" b="1" dirty="0" smtClean="0">
              <a:solidFill>
                <a:srgbClr val="0195DB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80231"/>
            <a:ext cx="1150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Профилактика правонарушений</a:t>
            </a:r>
            <a:endParaRPr lang="ru-RU" sz="2400" b="1" dirty="0">
              <a:solidFill>
                <a:prstClr val="white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3424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195DB"/>
                </a:solidFill>
                <a:latin typeface="Century Gothic" panose="020B0502020202020204" pitchFamily="34" charset="0"/>
              </a:rPr>
              <a:t>11</a:t>
            </a:r>
            <a:endParaRPr lang="ru-RU" altLang="ru-RU" sz="1400" b="1" dirty="0" smtClean="0">
              <a:solidFill>
                <a:srgbClr val="0195DB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394002"/>
              </p:ext>
            </p:extLst>
          </p:nvPr>
        </p:nvGraphicFramePr>
        <p:xfrm>
          <a:off x="304205" y="1740280"/>
          <a:ext cx="11579238" cy="3990342"/>
        </p:xfrm>
        <a:graphic>
          <a:graphicData uri="http://schemas.openxmlformats.org/drawingml/2006/table">
            <a:tbl>
              <a:tblPr/>
              <a:tblGrid>
                <a:gridCol w="449393">
                  <a:extLst>
                    <a:ext uri="{9D8B030D-6E8A-4147-A177-3AD203B41FA5}">
                      <a16:colId xmlns="" xmlns:a16="http://schemas.microsoft.com/office/drawing/2014/main" val="517707685"/>
                    </a:ext>
                  </a:extLst>
                </a:gridCol>
                <a:gridCol w="4369180">
                  <a:extLst>
                    <a:ext uri="{9D8B030D-6E8A-4147-A177-3AD203B41FA5}">
                      <a16:colId xmlns="" xmlns:a16="http://schemas.microsoft.com/office/drawing/2014/main" val="765861241"/>
                    </a:ext>
                  </a:extLst>
                </a:gridCol>
                <a:gridCol w="16360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34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07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304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11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Показатель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Единица измерения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2010 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2017 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Динамика  </a:t>
                      </a:r>
                    </a:p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(2017 к 2010)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2508304"/>
                  </a:ext>
                </a:extLst>
              </a:tr>
              <a:tr h="463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ru-RU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Количество несовершеннолетних, привлеченных к административной </a:t>
                      </a:r>
                      <a:r>
                        <a:rPr lang="ru-RU" sz="18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ответственности*: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6053488"/>
                  </a:ext>
                </a:extLst>
              </a:tr>
              <a:tr h="4260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ru-RU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.1</a:t>
                      </a:r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3663" indent="0" algn="l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Всего привлечено к ответственности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тыс. чел.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20,7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8,5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9900"/>
                          </a:solidFill>
                          <a:effectLst/>
                          <a:latin typeface="Century Gothic" panose="020B0502020202020204" pitchFamily="34" charset="0"/>
                        </a:rPr>
                        <a:t>-5</a:t>
                      </a:r>
                      <a:r>
                        <a:rPr lang="en-US" sz="1800" b="1" u="none" strike="noStrike" dirty="0">
                          <a:solidFill>
                            <a:srgbClr val="0099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r>
                        <a:rPr lang="ru-RU" sz="1800" b="1" u="none" strike="noStrike" dirty="0">
                          <a:solidFill>
                            <a:srgbClr val="009900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  <a:endParaRPr lang="ru-RU" sz="1800" b="1" i="0" u="none" strike="noStrike" dirty="0">
                        <a:solidFill>
                          <a:srgbClr val="0099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2232024"/>
                  </a:ext>
                </a:extLst>
              </a:tr>
              <a:tr h="662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1.2.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3663" indent="0" algn="l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Доля в общей численности школьников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2,8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0,9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9900"/>
                          </a:solidFill>
                          <a:effectLst/>
                          <a:latin typeface="Century Gothic" panose="020B0502020202020204" pitchFamily="34" charset="0"/>
                        </a:rPr>
                        <a:t>снижение в 3 раза</a:t>
                      </a: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5550547"/>
                  </a:ext>
                </a:extLst>
              </a:tr>
              <a:tr h="461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ru-RU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Количество несовершеннолетних, состоящих на профилактическом учете в </a:t>
                      </a:r>
                      <a:r>
                        <a:rPr lang="ru-RU" sz="18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ОВД*: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0541867"/>
                  </a:ext>
                </a:extLst>
              </a:tr>
              <a:tr h="461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ru-RU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.1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3663" indent="0" algn="l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Всего состоят на учете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тыс. чел.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8,2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5,4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9900"/>
                          </a:solidFill>
                          <a:effectLst/>
                          <a:latin typeface="Century Gothic" panose="020B0502020202020204" pitchFamily="34" charset="0"/>
                        </a:rPr>
                        <a:t>-34%</a:t>
                      </a:r>
                      <a:endParaRPr lang="ru-RU" sz="1800" b="1" i="0" u="none" strike="noStrike" dirty="0">
                        <a:solidFill>
                          <a:srgbClr val="0099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3260513"/>
                  </a:ext>
                </a:extLst>
              </a:tr>
              <a:tr h="603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smtClean="0">
                          <a:effectLst/>
                          <a:latin typeface="Century Gothic" panose="020B0502020202020204" pitchFamily="34" charset="0"/>
                        </a:rPr>
                        <a:t>2.2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3663" indent="0" algn="l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Доля в общей численности школьников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1,1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0,6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39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rgbClr val="009900"/>
                          </a:solidFill>
                          <a:effectLst/>
                          <a:latin typeface="Century Gothic" panose="020B0502020202020204" pitchFamily="34" charset="0"/>
                        </a:rPr>
                        <a:t>снижение в 1,9 раз</a:t>
                      </a:r>
                    </a:p>
                  </a:txBody>
                  <a:tcPr marL="6272" marR="6272" marT="6272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6647192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5C8D7BC-DAA6-214B-A2C1-169E850F5781}"/>
              </a:ext>
            </a:extLst>
          </p:cNvPr>
          <p:cNvSpPr/>
          <p:nvPr/>
        </p:nvSpPr>
        <p:spPr>
          <a:xfrm>
            <a:off x="627856" y="6099704"/>
            <a:ext cx="3741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* 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- по данным ГУ </a:t>
            </a:r>
            <a:r>
              <a:rPr lang="ru-RU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МВД по г. Москве</a:t>
            </a:r>
            <a:endParaRPr lang="ru-RU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9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80231"/>
            <a:ext cx="1150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Доступность качественного образования</a:t>
            </a:r>
            <a:endParaRPr lang="ru-RU" sz="2400" b="1" dirty="0">
              <a:solidFill>
                <a:prstClr val="white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3424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63B36E4-E3AA-4E2D-B767-683D1DFCDF7F}" type="slidenum">
              <a:rPr lang="ru-RU" altLang="ru-RU" sz="1400" b="1" smtClean="0">
                <a:solidFill>
                  <a:srgbClr val="0195DB"/>
                </a:solidFill>
                <a:latin typeface="Century Gothic" panose="020B0502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b="1" dirty="0" smtClean="0">
              <a:solidFill>
                <a:srgbClr val="0195DB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Номер слайда 4"/>
          <p:cNvSpPr txBox="1">
            <a:spLocks/>
          </p:cNvSpPr>
          <p:nvPr/>
        </p:nvSpPr>
        <p:spPr>
          <a:xfrm>
            <a:off x="11668887" y="6340843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rgbClr val="0094DA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739911" y="6460558"/>
            <a:ext cx="300608" cy="245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45"/>
          <p:cNvSpPr txBox="1">
            <a:spLocks noChangeArrowheads="1"/>
          </p:cNvSpPr>
          <p:nvPr/>
        </p:nvSpPr>
        <p:spPr bwMode="auto">
          <a:xfrm>
            <a:off x="2106760" y="5358525"/>
            <a:ext cx="41758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89 %</a:t>
            </a:r>
            <a:r>
              <a:rPr lang="ru-RU" alt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ru-RU" altLang="ru-RU" sz="18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charset="0"/>
              </a:rPr>
              <a:t>родителей первоклассников выбрали 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charset="0"/>
              </a:rPr>
              <a:t>школу в районе проживания</a:t>
            </a:r>
            <a:endParaRPr lang="ru-RU" altLang="ru-RU" sz="1800" dirty="0" smtClean="0">
              <a:solidFill>
                <a:prstClr val="black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7" name="TextBox 48"/>
          <p:cNvSpPr txBox="1">
            <a:spLocks noChangeArrowheads="1"/>
          </p:cNvSpPr>
          <p:nvPr/>
        </p:nvSpPr>
        <p:spPr bwMode="auto">
          <a:xfrm>
            <a:off x="8125809" y="5283738"/>
            <a:ext cx="396863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60 %</a:t>
            </a:r>
            <a:r>
              <a:rPr lang="ru-RU" alt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  </a:t>
            </a:r>
            <a:r>
              <a:rPr lang="ru-RU" altLang="ru-RU" sz="18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charset="0"/>
              </a:rPr>
              <a:t>первоклассников 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charset="0"/>
              </a:rPr>
              <a:t>пошли в первые классы той же 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charset="0"/>
              </a:rPr>
              <a:t>школы, в которой занимались в дошкольной группе</a:t>
            </a:r>
            <a:endParaRPr lang="ru-RU" altLang="ru-RU" sz="1800" dirty="0" smtClean="0">
              <a:solidFill>
                <a:prstClr val="black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037709" y="4583996"/>
            <a:ext cx="69381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Выбор родителей - Школа рядом с домом!</a:t>
            </a:r>
          </a:p>
        </p:txBody>
      </p:sp>
      <p:pic>
        <p:nvPicPr>
          <p:cNvPr id="31" name="Picture 4" descr="http://image.shutterstock.com/display_pic_with_logo/687196/687196,1328885508,1/stock-vector-happy-family-icons-collection-multicolored-in-simple-figures-948182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1" r="63315" b="56206"/>
          <a:stretch/>
        </p:blipFill>
        <p:spPr bwMode="auto">
          <a:xfrm>
            <a:off x="511241" y="5168451"/>
            <a:ext cx="1572393" cy="138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://image.shutterstock.com/display_pic_with_logo/687196/687196,1328885508,1/stock-vector-happy-family-icons-collection-multicolored-in-simple-figures-948182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8" r="30513" b="68266"/>
          <a:stretch/>
        </p:blipFill>
        <p:spPr bwMode="auto">
          <a:xfrm>
            <a:off x="6408261" y="5255824"/>
            <a:ext cx="1336431" cy="128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761368"/>
              </p:ext>
            </p:extLst>
          </p:nvPr>
        </p:nvGraphicFramePr>
        <p:xfrm>
          <a:off x="369383" y="1468912"/>
          <a:ext cx="11299504" cy="22896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51963"/>
                <a:gridCol w="3581040"/>
                <a:gridCol w="3766501"/>
              </a:tblGrid>
              <a:tr h="4608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/>
                          <a:latin typeface="Century Gothic" panose="020B0502020202020204" pitchFamily="34" charset="0"/>
                        </a:rPr>
                        <a:t>Показатель</a:t>
                      </a:r>
                      <a:endParaRPr lang="ru-RU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Century Gothic" panose="020B0502020202020204" pitchFamily="34" charset="0"/>
                        </a:rPr>
                        <a:t>2010/2011 уч. год </a:t>
                      </a:r>
                      <a:endParaRPr lang="ru-RU" sz="1800" b="1" dirty="0" smtClean="0">
                        <a:solidFill>
                          <a:prstClr val="black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Century Gothic" panose="020B0502020202020204" pitchFamily="34" charset="0"/>
                        </a:rPr>
                        <a:t>2017/2018 уч. год </a:t>
                      </a:r>
                      <a:endParaRPr lang="ru-RU" sz="1800" b="1" dirty="0" smtClean="0">
                        <a:solidFill>
                          <a:prstClr val="black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latin typeface="Century Gothic" panose="020B0502020202020204" pitchFamily="34" charset="0"/>
                        </a:rPr>
                        <a:t>Численность детей в </a:t>
                      </a:r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дошкольном</a:t>
                      </a:r>
                      <a:r>
                        <a:rPr lang="ru-RU" altLang="ru-RU" sz="1800" b="1" dirty="0" smtClean="0">
                          <a:latin typeface="Century Gothic" panose="020B0502020202020204" pitchFamily="34" charset="0"/>
                        </a:rPr>
                        <a:t> образовании,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0" i="1" dirty="0" smtClean="0">
                          <a:latin typeface="Century Gothic" panose="020B0502020202020204" pitchFamily="34" charset="0"/>
                        </a:rPr>
                        <a:t>тыс. детей</a:t>
                      </a:r>
                      <a:endParaRPr lang="ru-RU" altLang="ru-RU" sz="1800" b="0" i="1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b="1" dirty="0" smtClean="0">
                          <a:latin typeface="Century Gothic" panose="020B0502020202020204" pitchFamily="34" charset="0"/>
                        </a:rPr>
                        <a:t>288,6</a:t>
                      </a:r>
                      <a:endParaRPr lang="ru-RU" sz="2000" b="1" dirty="0">
                        <a:latin typeface="Century Gothic" panose="020B050202020202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420,9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latin typeface="Century Gothic" panose="020B0502020202020204" pitchFamily="34" charset="0"/>
                        </a:rPr>
                        <a:t>Численность детей в </a:t>
                      </a:r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общем</a:t>
                      </a:r>
                      <a:r>
                        <a:rPr lang="ru-RU" altLang="ru-RU" sz="1800" b="1" dirty="0" smtClean="0">
                          <a:latin typeface="Century Gothic" panose="020B0502020202020204" pitchFamily="34" charset="0"/>
                        </a:rPr>
                        <a:t> образовании, </a:t>
                      </a:r>
                      <a:endParaRPr lang="ru-RU" altLang="ru-RU" sz="1800" b="1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0" i="1" dirty="0" smtClean="0">
                          <a:latin typeface="Century Gothic" panose="020B0502020202020204" pitchFamily="34" charset="0"/>
                        </a:rPr>
                        <a:t>тыс</a:t>
                      </a:r>
                      <a:r>
                        <a:rPr lang="ru-RU" altLang="ru-RU" sz="1800" b="0" i="1" dirty="0" smtClean="0">
                          <a:latin typeface="Century Gothic" panose="020B0502020202020204" pitchFamily="34" charset="0"/>
                        </a:rPr>
                        <a:t>. детей</a:t>
                      </a:r>
                      <a:endParaRPr lang="ru-RU" altLang="ru-RU" sz="1800" b="0" i="1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b="1" dirty="0" smtClean="0">
                          <a:latin typeface="Century Gothic" panose="020B0502020202020204" pitchFamily="34" charset="0"/>
                        </a:rPr>
                        <a:t>749,1</a:t>
                      </a:r>
                      <a:endParaRPr lang="ru-RU" sz="2000" b="1" dirty="0">
                        <a:latin typeface="Century Gothic" panose="020B0502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929,5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Прямая со стрелкой 33"/>
          <p:cNvCxnSpPr/>
          <p:nvPr/>
        </p:nvCxnSpPr>
        <p:spPr>
          <a:xfrm flipV="1">
            <a:off x="6625551" y="2176530"/>
            <a:ext cx="2716887" cy="5415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625551" y="3071256"/>
            <a:ext cx="2716887" cy="5659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Номер слайда 2"/>
          <p:cNvSpPr txBox="1">
            <a:spLocks/>
          </p:cNvSpPr>
          <p:nvPr/>
        </p:nvSpPr>
        <p:spPr bwMode="auto">
          <a:xfrm>
            <a:off x="9494838" y="6573838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195DB"/>
                </a:solidFill>
                <a:latin typeface="Century Gothic" panose="020B0502020202020204" pitchFamily="34" charset="0"/>
              </a:rPr>
              <a:t>12</a:t>
            </a:r>
            <a:endParaRPr lang="ru-RU" altLang="ru-RU" sz="1400" b="1" dirty="0" smtClean="0">
              <a:solidFill>
                <a:srgbClr val="0195D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3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799" y="6547305"/>
            <a:ext cx="2743200" cy="365125"/>
          </a:xfrm>
        </p:spPr>
        <p:txBody>
          <a:bodyPr/>
          <a:lstStyle/>
          <a:p>
            <a:r>
              <a:rPr lang="ru-RU" sz="1400" dirty="0" smtClean="0">
                <a:solidFill>
                  <a:srgbClr val="8B7E59"/>
                </a:solidFill>
                <a:latin typeface="Century Gothic" panose="020B0502020202020204" pitchFamily="34" charset="0"/>
              </a:rPr>
              <a:t>13</a:t>
            </a:r>
            <a:endParaRPr lang="ru-RU" sz="1400" dirty="0">
              <a:solidFill>
                <a:srgbClr val="8B7E59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17987" y="489856"/>
            <a:ext cx="12074012" cy="461665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Исследование, проведенное компанией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BAIN&amp;COMPANY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95" y="1418934"/>
            <a:ext cx="7133694" cy="49345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113" y="1195450"/>
            <a:ext cx="4573886" cy="45738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51194" y="5529538"/>
            <a:ext cx="4307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Авторитет, репутация, опыт инициатора исследования –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залог </a:t>
            </a:r>
            <a:r>
              <a:rPr lang="ru-RU" b="1" dirty="0">
                <a:solidFill>
                  <a:srgbClr val="FD3C0B"/>
                </a:solidFill>
                <a:latin typeface="Century Gothic" panose="020B0502020202020204" pitchFamily="34" charset="0"/>
              </a:rPr>
              <a:t>объективности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 анализа и выводов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799" y="6547305"/>
            <a:ext cx="2743200" cy="365125"/>
          </a:xfrm>
        </p:spPr>
        <p:txBody>
          <a:bodyPr/>
          <a:lstStyle/>
          <a:p>
            <a:r>
              <a:rPr lang="ru-RU" sz="1400" dirty="0" smtClean="0">
                <a:solidFill>
                  <a:srgbClr val="8B7E59"/>
                </a:solidFill>
                <a:latin typeface="Century Gothic" panose="020B0502020202020204" pitchFamily="34" charset="0"/>
              </a:rPr>
              <a:t>14</a:t>
            </a:r>
            <a:endParaRPr lang="ru-RU" sz="1400" dirty="0">
              <a:solidFill>
                <a:srgbClr val="8B7E59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17987" y="489856"/>
            <a:ext cx="12074012" cy="461665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Основные выводы исследования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75761" y="2387042"/>
            <a:ext cx="106758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8171" y="1194859"/>
            <a:ext cx="12074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 – один из </a:t>
            </a: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городов-лидеров</a:t>
            </a:r>
            <a:r>
              <a:rPr lang="ru-RU" sz="24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0070C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доступности качественного образования</a:t>
            </a:r>
            <a:endParaRPr lang="ru-RU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4137" y="5300698"/>
            <a:ext cx="167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 место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36480" y="5765193"/>
            <a:ext cx="3185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среди 20 мегаполисов </a:t>
            </a:r>
            <a:endParaRPr lang="ru-RU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по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интегральной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 оценке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6369" y="3237511"/>
            <a:ext cx="122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8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место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85663" y="3606843"/>
            <a:ext cx="26656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среди 20 мегаполисов </a:t>
            </a:r>
            <a:endParaRPr lang="ru-RU" sz="1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по среднему уровню знаний школьников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9329" y="3190285"/>
            <a:ext cx="122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место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81189" y="3559617"/>
            <a:ext cx="26656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среди 20 мегаполисов </a:t>
            </a:r>
            <a:endParaRPr lang="ru-RU" sz="1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по доступности качественного школьного  образования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94855" y="3237511"/>
            <a:ext cx="122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место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376716" y="3606843"/>
            <a:ext cx="26656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среди 20 мегаполисов </a:t>
            </a:r>
            <a:endParaRPr lang="ru-RU" sz="1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по достижениям сильнейших учеников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835" y="2384813"/>
            <a:ext cx="720000" cy="72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68" y="2384813"/>
            <a:ext cx="720000" cy="72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40" y="5213485"/>
            <a:ext cx="1097755" cy="1097755"/>
          </a:xfrm>
          <a:prstGeom prst="rect">
            <a:avLst/>
          </a:prstGeom>
        </p:spPr>
      </p:pic>
      <p:sp>
        <p:nvSpPr>
          <p:cNvPr id="9" name="Левая фигурная скобка 8"/>
          <p:cNvSpPr/>
          <p:nvPr/>
        </p:nvSpPr>
        <p:spPr>
          <a:xfrm rot="16200000">
            <a:off x="6008935" y="-361963"/>
            <a:ext cx="440743" cy="10232586"/>
          </a:xfrm>
          <a:prstGeom prst="leftBrace">
            <a:avLst>
              <a:gd name="adj1" fmla="val 8529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799" y="6547305"/>
            <a:ext cx="2743200" cy="365125"/>
          </a:xfrm>
        </p:spPr>
        <p:txBody>
          <a:bodyPr/>
          <a:lstStyle/>
          <a:p>
            <a:r>
              <a:rPr lang="ru-RU" sz="1400" dirty="0" smtClean="0">
                <a:solidFill>
                  <a:srgbClr val="8B7E59"/>
                </a:solidFill>
                <a:latin typeface="Century Gothic" panose="020B0502020202020204" pitchFamily="34" charset="0"/>
              </a:rPr>
              <a:t>15</a:t>
            </a:r>
            <a:endParaRPr lang="ru-RU" sz="1400" dirty="0">
              <a:solidFill>
                <a:srgbClr val="8B7E59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17987" y="489856"/>
            <a:ext cx="12074012" cy="461665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Основные выводы исследования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987" y="1314302"/>
            <a:ext cx="5619136" cy="144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93% 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 считают, что уровень образования в школе, где учится ребенок, соответствует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среднему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выше среднего 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городу. </a:t>
            </a:r>
            <a:endParaRPr lang="ru-RU" sz="1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7986" y="2928390"/>
            <a:ext cx="5619137" cy="1146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80% 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начальной школы учатся в школе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«первого выбора»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т.е. пошли именно туда, куда хотели пойти.</a:t>
            </a:r>
            <a:endParaRPr lang="ru-RU" sz="1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985" y="4246115"/>
            <a:ext cx="5619137" cy="84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2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первоклассников учатся 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районе своего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проживания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3820" y="1321764"/>
            <a:ext cx="5766620" cy="144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Около 80% 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– на уровне с городами-лидерами – получают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образование.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Двукратный рост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числа кружков и секций с 2010 года. </a:t>
            </a:r>
            <a:endParaRPr lang="ru-RU" sz="1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23820" y="4246115"/>
            <a:ext cx="560476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98%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школ реализуют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и более 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профиля. </a:t>
            </a:r>
            <a:endParaRPr lang="ru-RU" sz="1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3820" y="2928390"/>
            <a:ext cx="5766619" cy="84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76% 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7-11 классов учатся или планируют учиться по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профильной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программе.</a:t>
            </a:r>
            <a:endParaRPr lang="ru-RU" sz="1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98411" y="5393760"/>
            <a:ext cx="6713163" cy="1146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9 раз 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2010 года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снизилась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доля обучающихся,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преодолевших 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минимальный порог по обязательным предметам в основные сроки ЕГЭ</a:t>
            </a:r>
            <a:endParaRPr lang="ru-RU" sz="1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799" y="6547305"/>
            <a:ext cx="2743200" cy="365125"/>
          </a:xfrm>
        </p:spPr>
        <p:txBody>
          <a:bodyPr/>
          <a:lstStyle/>
          <a:p>
            <a:r>
              <a:rPr lang="ru-RU" sz="1400" dirty="0" smtClean="0">
                <a:solidFill>
                  <a:srgbClr val="8B7E59"/>
                </a:solidFill>
                <a:latin typeface="Century Gothic" panose="020B0502020202020204" pitchFamily="34" charset="0"/>
              </a:rPr>
              <a:t>16</a:t>
            </a:r>
            <a:endParaRPr lang="ru-RU" sz="1400" dirty="0">
              <a:solidFill>
                <a:srgbClr val="8B7E59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17987" y="489856"/>
            <a:ext cx="12074012" cy="461665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Основные выводы исследования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694" y="1357110"/>
            <a:ext cx="10466598" cy="537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410759" y="5367567"/>
            <a:ext cx="3623095" cy="1369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205094472"/>
              </p:ext>
            </p:extLst>
          </p:nvPr>
        </p:nvGraphicFramePr>
        <p:xfrm>
          <a:off x="86265" y="1365123"/>
          <a:ext cx="8128000" cy="5085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Picture 4" descr="http://algoritmcentr.ucoz.ru/_pu/1/5334917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274" y="3375614"/>
            <a:ext cx="4048207" cy="2665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7521996" y="1569187"/>
            <a:ext cx="4511858" cy="1602363"/>
            <a:chOff x="7461606" y="1365123"/>
            <a:chExt cx="4511858" cy="1602363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7461606" y="1365123"/>
              <a:ext cx="4511858" cy="160236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61606" y="1365123"/>
              <a:ext cx="44456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atin typeface="Century Gothic" panose="020B0502020202020204" pitchFamily="34" charset="0"/>
                </a:rPr>
                <a:t>«</a:t>
              </a:r>
              <a:r>
                <a:rPr lang="ru-RU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Справедливость</a:t>
              </a:r>
              <a:r>
                <a:rPr lang="ru-RU" sz="2400" b="1" dirty="0">
                  <a:latin typeface="Century Gothic" panose="020B0502020202020204" pitchFamily="34" charset="0"/>
                </a:rPr>
                <a:t> не может быть отделена от </a:t>
              </a:r>
              <a:r>
                <a:rPr lang="ru-RU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полезности</a:t>
              </a:r>
              <a:r>
                <a:rPr lang="ru-RU" sz="2400" b="1" dirty="0" smtClean="0">
                  <a:latin typeface="Century Gothic" panose="020B0502020202020204" pitchFamily="34" charset="0"/>
                </a:rPr>
                <a:t>»</a:t>
              </a:r>
              <a:endParaRPr lang="ru-RU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492569" y="2565452"/>
              <a:ext cx="1414732" cy="37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dirty="0" smtClean="0">
                  <a:latin typeface="Century Gothic" panose="020B0502020202020204" pitchFamily="34" charset="0"/>
                </a:rPr>
                <a:t>Цицерон</a:t>
              </a:r>
              <a:endParaRPr lang="ru-RU" i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46382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Формульный подход – в основе изменений московского образования 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799" y="6547305"/>
            <a:ext cx="2743200" cy="365125"/>
          </a:xfrm>
        </p:spPr>
        <p:txBody>
          <a:bodyPr/>
          <a:lstStyle/>
          <a:p>
            <a:r>
              <a:rPr lang="ru-RU" sz="1400" b="1" dirty="0" smtClean="0">
                <a:solidFill>
                  <a:srgbClr val="8B7E59"/>
                </a:solidFill>
                <a:latin typeface="Century Gothic" panose="020B0502020202020204" pitchFamily="34" charset="0"/>
              </a:rPr>
              <a:t>17</a:t>
            </a:r>
            <a:endParaRPr lang="ru-RU" sz="1400" b="1" dirty="0">
              <a:solidFill>
                <a:srgbClr val="8B7E5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3821"/>
            <a:ext cx="1214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Формульный подход – в основе изменений московского образования 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3198" y="2419393"/>
            <a:ext cx="795400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entury Gothic" panose="020B0502020202020204" pitchFamily="34" charset="0"/>
              </a:rPr>
              <a:t>«Такое достижение, как </a:t>
            </a: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равное финансирование всех систем</a:t>
            </a:r>
            <a:r>
              <a:rPr lang="ru-RU" sz="2400" dirty="0">
                <a:latin typeface="Century Gothic" panose="020B0502020202020204" pitchFamily="34" charset="0"/>
              </a:rPr>
              <a:t>, должно логически завершиться тем, что </a:t>
            </a: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 любой московской школе можно будет получить очень хорошее, качественное образование</a:t>
            </a:r>
            <a:r>
              <a:rPr lang="ru-RU" sz="2400" dirty="0" smtClean="0">
                <a:latin typeface="Century Gothic" panose="020B0502020202020204" pitchFamily="34" charset="0"/>
              </a:rPr>
              <a:t>»</a:t>
            </a:r>
          </a:p>
          <a:p>
            <a:endParaRPr lang="ru-RU" sz="2400" dirty="0">
              <a:latin typeface="Century Gothic" panose="020B0502020202020204" pitchFamily="34" charset="0"/>
            </a:endParaRPr>
          </a:p>
          <a:p>
            <a:pPr algn="r"/>
            <a:r>
              <a:rPr lang="ru-RU" sz="2400" i="1" dirty="0" smtClean="0">
                <a:latin typeface="Century Gothic" panose="020B0502020202020204" pitchFamily="34" charset="0"/>
              </a:rPr>
              <a:t>С.С. </a:t>
            </a:r>
            <a:r>
              <a:rPr lang="ru-RU" sz="2400" i="1" dirty="0" err="1" smtClean="0">
                <a:latin typeface="Century Gothic" panose="020B0502020202020204" pitchFamily="34" charset="0"/>
              </a:rPr>
              <a:t>Собянин</a:t>
            </a:r>
            <a:r>
              <a:rPr lang="ru-RU" sz="2400" i="1" dirty="0" smtClean="0">
                <a:latin typeface="Century Gothic" panose="020B0502020202020204" pitchFamily="34" charset="0"/>
              </a:rPr>
              <a:t>, Мэр Москвы</a:t>
            </a:r>
          </a:p>
          <a:p>
            <a:pPr algn="r"/>
            <a:r>
              <a:rPr lang="ru-RU" i="1" dirty="0" smtClean="0">
                <a:latin typeface="Century Gothic" panose="020B0502020202020204" pitchFamily="34" charset="0"/>
              </a:rPr>
              <a:t>(источник</a:t>
            </a:r>
            <a:r>
              <a:rPr lang="ru-RU" i="1" dirty="0">
                <a:latin typeface="Century Gothic" panose="020B0502020202020204" pitchFamily="34" charset="0"/>
              </a:rPr>
              <a:t>: Официальный сайт Мэра Москвы, </a:t>
            </a:r>
            <a:r>
              <a:rPr lang="ru-RU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2011</a:t>
            </a:r>
            <a:r>
              <a:rPr lang="ru-RU" i="1" dirty="0">
                <a:latin typeface="Century Gothic" panose="020B0502020202020204" pitchFamily="34" charset="0"/>
              </a:rPr>
              <a:t> г.)</a:t>
            </a:r>
          </a:p>
          <a:p>
            <a:pPr algn="r"/>
            <a:endParaRPr lang="ru-RU" sz="2400" i="1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https://www.mos.ru/static/images/pic/departament_person/person_fir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3" y="1849050"/>
            <a:ext cx="2747531" cy="368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799" y="6547305"/>
            <a:ext cx="2743200" cy="365125"/>
          </a:xfrm>
        </p:spPr>
        <p:txBody>
          <a:bodyPr/>
          <a:lstStyle/>
          <a:p>
            <a:r>
              <a:rPr lang="ru-RU" sz="1400" dirty="0" smtClean="0">
                <a:solidFill>
                  <a:srgbClr val="8B7E59"/>
                </a:solidFill>
                <a:latin typeface="Century Gothic" panose="020B0502020202020204" pitchFamily="34" charset="0"/>
              </a:rPr>
              <a:t>18</a:t>
            </a:r>
            <a:endParaRPr lang="ru-RU" sz="1400" dirty="0">
              <a:solidFill>
                <a:srgbClr val="8B7E5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20581" y="483543"/>
            <a:ext cx="11879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Итоги проведения </a:t>
            </a:r>
            <a:r>
              <a:rPr lang="ru-RU" altLang="ru-RU" sz="24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государственной итоговой аттестации в 11-х </a:t>
            </a:r>
            <a:r>
              <a:rPr lang="ru-RU" altLang="ru-RU" sz="24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классах</a:t>
            </a:r>
          </a:p>
        </p:txBody>
      </p:sp>
      <p:graphicFrame>
        <p:nvGraphicFramePr>
          <p:cNvPr id="30723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723073"/>
              </p:ext>
            </p:extLst>
          </p:nvPr>
        </p:nvGraphicFramePr>
        <p:xfrm>
          <a:off x="1112838" y="1727200"/>
          <a:ext cx="2660650" cy="468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5" imgW="2664183" imgH="4682134" progId="Excel.Chart.8">
                  <p:embed/>
                </p:oleObj>
              </mc:Choice>
              <mc:Fallback>
                <p:oleObj r:id="rId5" imgW="2664183" imgH="468213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1727200"/>
                        <a:ext cx="2660650" cy="468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163513" y="6427788"/>
            <a:ext cx="11431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20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latin typeface="Century Gothic" panose="020B0502020202020204" pitchFamily="34" charset="0"/>
              </a:rPr>
              <a:t>*от числа выпускников указанного года, сдававших ЕГЭ</a:t>
            </a:r>
          </a:p>
        </p:txBody>
      </p:sp>
      <p:graphicFrame>
        <p:nvGraphicFramePr>
          <p:cNvPr id="30725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698066"/>
              </p:ext>
            </p:extLst>
          </p:nvPr>
        </p:nvGraphicFramePr>
        <p:xfrm>
          <a:off x="5961063" y="1736725"/>
          <a:ext cx="2508250" cy="467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7" imgW="2505673" imgH="4669941" progId="Excel.Chart.8">
                  <p:embed/>
                </p:oleObj>
              </mc:Choice>
              <mc:Fallback>
                <p:oleObj r:id="rId7" imgW="2505673" imgH="466994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063" y="1736725"/>
                        <a:ext cx="2508250" cy="467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531942"/>
              </p:ext>
            </p:extLst>
          </p:nvPr>
        </p:nvGraphicFramePr>
        <p:xfrm>
          <a:off x="8281988" y="1760538"/>
          <a:ext cx="2673350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9" imgW="2670279" imgH="4639458" progId="Excel.Chart.8">
                  <p:embed/>
                </p:oleObj>
              </mc:Choice>
              <mc:Fallback>
                <p:oleObj r:id="rId9" imgW="2670279" imgH="463945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1988" y="1760538"/>
                        <a:ext cx="2673350" cy="463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129340"/>
              </p:ext>
            </p:extLst>
          </p:nvPr>
        </p:nvGraphicFramePr>
        <p:xfrm>
          <a:off x="3509963" y="1730375"/>
          <a:ext cx="2616200" cy="471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r:id="rId11" imgW="2615411" imgH="4712616" progId="Excel.Chart.8">
                  <p:embed/>
                </p:oleObj>
              </mc:Choice>
              <mc:Fallback>
                <p:oleObj r:id="rId11" imgW="2615411" imgH="471261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1730375"/>
                        <a:ext cx="2616200" cy="471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TextBox 2"/>
          <p:cNvSpPr txBox="1">
            <a:spLocks noChangeArrowheads="1"/>
          </p:cNvSpPr>
          <p:nvPr/>
        </p:nvSpPr>
        <p:spPr bwMode="auto">
          <a:xfrm>
            <a:off x="325438" y="1160463"/>
            <a:ext cx="11269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smtClean="0">
                <a:solidFill>
                  <a:srgbClr val="000000"/>
                </a:solidFill>
                <a:latin typeface="Century Gothic" panose="020B0502020202020204" pitchFamily="34" charset="0"/>
              </a:rPr>
              <a:t>Доля выпускников, получивших по трем предметам ЕГЭ*: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12888" y="1744663"/>
            <a:ext cx="2143125" cy="754062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35413" y="1758950"/>
            <a:ext cx="2143125" cy="754063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50013" y="1728788"/>
            <a:ext cx="2143125" cy="754062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726488" y="1706563"/>
            <a:ext cx="2143125" cy="754062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073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366250" y="64277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195DB"/>
                </a:solidFill>
                <a:latin typeface="Century Gothic" panose="020B0502020202020204" pitchFamily="34" charset="0"/>
              </a:rPr>
              <a:t>1</a:t>
            </a:r>
            <a:endParaRPr lang="ru-RU" altLang="ru-RU" sz="1400" b="1" dirty="0" smtClean="0">
              <a:solidFill>
                <a:srgbClr val="0195D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3821"/>
            <a:ext cx="1214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«Три кита» повышения эффективности системы образования Москвы 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114471" y="3709330"/>
            <a:ext cx="7917791" cy="3130504"/>
            <a:chOff x="2381238" y="3124183"/>
            <a:chExt cx="7384257" cy="372699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238" y="3124183"/>
              <a:ext cx="7384257" cy="372699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681693" y="4309251"/>
              <a:ext cx="2060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ФОРМУЛА</a:t>
              </a:r>
              <a:endParaRPr lang="ru-RU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03771" y="4309843"/>
              <a:ext cx="24565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АТТЕСТАЦИЯ</a:t>
              </a:r>
              <a:endParaRPr lang="ru-RU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61104" y="4832471"/>
              <a:ext cx="2060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РЕЙТИНГ</a:t>
              </a:r>
              <a:endParaRPr lang="ru-RU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0" y="1416367"/>
            <a:ext cx="3889073" cy="2277541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marL="380981" indent="-380981" algn="ctr" defTabSz="911975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Выравнивание финансовых возможностей 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и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Формульное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личностно-ориентированное 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финансирование</a:t>
            </a:r>
            <a:endParaRPr lang="ru-RU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8461" y="1431789"/>
            <a:ext cx="3651033" cy="2277541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marL="380981" indent="-380981" algn="ctr" defTabSz="9119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Формирование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Рейтинга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вклада школ в массовое качественное образование московских 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школьников</a:t>
            </a:r>
            <a:endParaRPr lang="ru-RU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98883" y="1431789"/>
            <a:ext cx="3961021" cy="2585317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marL="380981" indent="-380981" algn="ctr" defTabSz="911975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Публичная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Аттестация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руководителей образовательных организаций и  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зависимость 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величины 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оплаты труда директора от результатов деятельности 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школы </a:t>
            </a:r>
            <a:endParaRPr lang="ru-RU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799" y="6547305"/>
            <a:ext cx="2743200" cy="365125"/>
          </a:xfrm>
        </p:spPr>
        <p:txBody>
          <a:bodyPr/>
          <a:lstStyle/>
          <a:p>
            <a:r>
              <a:rPr lang="ru-RU" sz="1400" b="1" dirty="0" smtClean="0">
                <a:solidFill>
                  <a:srgbClr val="8B7E59"/>
                </a:solidFill>
                <a:latin typeface="Century Gothic" panose="020B0502020202020204" pitchFamily="34" charset="0"/>
              </a:rPr>
              <a:t>19</a:t>
            </a:r>
            <a:endParaRPr lang="ru-RU" sz="1400" b="1" dirty="0">
              <a:solidFill>
                <a:srgbClr val="8B7E5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3821"/>
            <a:ext cx="1214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Формульное финансирование - в интересах ученика и педагогов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59365" y="1753574"/>
            <a:ext cx="7747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entury Gothic" panose="020B0502020202020204" pitchFamily="34" charset="0"/>
              </a:rPr>
              <a:t>Формула расчета субсидии на выполнение государственного задания строится </a:t>
            </a:r>
            <a:endParaRPr lang="ru-RU" sz="2000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2000" dirty="0" smtClean="0">
                <a:latin typeface="Century Gothic" panose="020B0502020202020204" pitchFamily="34" charset="0"/>
              </a:rPr>
              <a:t>на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численности учащихся </a:t>
            </a:r>
            <a:endParaRPr lang="ru-RU" sz="2000" i="1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785" y="4045941"/>
            <a:ext cx="5523295" cy="2308324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Ученик обеспечивает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доходную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часть бюджета школы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Устанавливается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равновеликое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финансирование школ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 расчете на 1 ученика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(коэффициент для детей-инвалидов – 2 и 3)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97540" y="1385409"/>
            <a:ext cx="9471547" cy="1751994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9919" y="1385409"/>
            <a:ext cx="2908123" cy="17519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ФОРМУЛЬНОЕ РЕШЕНИЕ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17347" y="4045941"/>
            <a:ext cx="5451740" cy="2308324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Сокращение избыточных </a:t>
            </a:r>
            <a:r>
              <a:rPr lang="ru-RU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внутришкольных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«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чиновников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»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Сокращение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непрофильных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работников - переход на договорные отношения со специализированными организациями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2665917" y="3208640"/>
            <a:ext cx="1658318" cy="74517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8025451" y="3208639"/>
            <a:ext cx="1658318" cy="74517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799" y="6547305"/>
            <a:ext cx="2743200" cy="365125"/>
          </a:xfrm>
        </p:spPr>
        <p:txBody>
          <a:bodyPr/>
          <a:lstStyle/>
          <a:p>
            <a:r>
              <a:rPr lang="ru-RU" sz="1400" b="1" dirty="0" smtClean="0">
                <a:solidFill>
                  <a:srgbClr val="8B7E59"/>
                </a:solidFill>
                <a:latin typeface="Century Gothic" panose="020B0502020202020204" pitchFamily="34" charset="0"/>
              </a:rPr>
              <a:t>20</a:t>
            </a:r>
            <a:endParaRPr lang="ru-RU" sz="1400" b="1" dirty="0">
              <a:solidFill>
                <a:srgbClr val="8B7E5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10759" y="5367567"/>
            <a:ext cx="3623095" cy="1369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3560" y="464673"/>
            <a:ext cx="1143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Ученик – основа бюджета школы 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86906152"/>
              </p:ext>
            </p:extLst>
          </p:nvPr>
        </p:nvGraphicFramePr>
        <p:xfrm>
          <a:off x="300253" y="1028692"/>
          <a:ext cx="12346131" cy="6034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799" y="6547305"/>
            <a:ext cx="2743200" cy="365125"/>
          </a:xfrm>
        </p:spPr>
        <p:txBody>
          <a:bodyPr/>
          <a:lstStyle/>
          <a:p>
            <a:r>
              <a:rPr lang="ru-RU" sz="1400" b="1" dirty="0" smtClean="0">
                <a:solidFill>
                  <a:srgbClr val="8B7E59"/>
                </a:solidFill>
                <a:latin typeface="Century Gothic" panose="020B0502020202020204" pitchFamily="34" charset="0"/>
              </a:rPr>
              <a:t>21</a:t>
            </a:r>
            <a:endParaRPr lang="ru-RU" sz="1400" b="1" dirty="0">
              <a:solidFill>
                <a:srgbClr val="8B7E5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://72.rospotrebnadzor.ru/upload/medialibrary/051/0517241b1cac86005e4f235079feb1d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1" r="21281"/>
          <a:stretch/>
        </p:blipFill>
        <p:spPr bwMode="auto">
          <a:xfrm>
            <a:off x="6220545" y="5565126"/>
            <a:ext cx="1524965" cy="12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8" r="3033" b="11745"/>
          <a:stretch>
            <a:fillRect/>
          </a:stretch>
        </p:blipFill>
        <p:spPr bwMode="auto">
          <a:xfrm>
            <a:off x="148976" y="3338281"/>
            <a:ext cx="1307921" cy="12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27619"/>
            <a:ext cx="12146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Рейтинг вклада школ Москвы в массовое качественное образование московских школьников 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6897" y="3603042"/>
            <a:ext cx="4567075" cy="830997"/>
          </a:xfrm>
          <a:prstGeom prst="rect">
            <a:avLst/>
          </a:prstGeom>
          <a:ln w="12700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Результаты </a:t>
            </a:r>
          </a:p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Единого Государственного Экзамена и Основного Государственного Экзамена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02323" y="1367494"/>
            <a:ext cx="7747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entury Gothic" panose="020B0502020202020204" pitchFamily="34" charset="0"/>
              </a:rPr>
              <a:t>В итоговый расчет рейтинговых баллов включены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слагаемые</a:t>
            </a:r>
            <a:r>
              <a:rPr lang="ru-RU" sz="2000" dirty="0" smtClean="0">
                <a:latin typeface="Century Gothic" panose="020B0502020202020204" pitchFamily="34" charset="0"/>
              </a:rPr>
              <a:t> и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коэффициенты</a:t>
            </a:r>
            <a:r>
              <a:rPr lang="ru-RU" sz="2000" dirty="0" smtClean="0">
                <a:latin typeface="Century Gothic" panose="020B0502020202020204" pitchFamily="34" charset="0"/>
              </a:rPr>
              <a:t>, учитывающие работу школы по обеспечению массового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качественного</a:t>
            </a:r>
            <a:r>
              <a:rPr lang="ru-RU" sz="2000" dirty="0" smtClean="0">
                <a:latin typeface="Century Gothic" panose="020B0502020202020204" pitchFamily="34" charset="0"/>
              </a:rPr>
              <a:t> образования и развитию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разнообразных</a:t>
            </a:r>
            <a:r>
              <a:rPr lang="ru-RU" sz="2000" dirty="0" smtClean="0">
                <a:latin typeface="Century Gothic" panose="020B0502020202020204" pitchFamily="34" charset="0"/>
              </a:rPr>
              <a:t> детских талантов    </a:t>
            </a:r>
            <a:endParaRPr lang="ru-RU" sz="2000" i="1" dirty="0">
              <a:latin typeface="Century Gothic" panose="020B0502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56597" y="1290026"/>
            <a:ext cx="9471547" cy="1462187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8976" y="1290026"/>
            <a:ext cx="2908123" cy="1462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ФОРМУЛЬНОЕ РЕШЕНИЕ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42904" y="3538805"/>
            <a:ext cx="4416628" cy="830997"/>
          </a:xfrm>
          <a:prstGeom prst="rect">
            <a:avLst/>
          </a:prstGeom>
          <a:ln w="12700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Результаты </a:t>
            </a:r>
          </a:p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Всероссийской олимпиады школьников и Московской олимпиады школьников</a:t>
            </a:r>
            <a:endParaRPr lang="ru-RU" sz="1100" i="1" dirty="0">
              <a:latin typeface="Century Gothic" panose="020B0502020202020204" pitchFamily="34" charset="0"/>
            </a:endParaRPr>
          </a:p>
        </p:txBody>
      </p:sp>
      <p:pic>
        <p:nvPicPr>
          <p:cNvPr id="21" name="Picture 6" descr="http://vos.olimpiada.ru/image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346" y="3464996"/>
            <a:ext cx="1215364" cy="12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www.clipartsuggest.com/images/775/how-search-works-common-seo-questions-8CSDUa-clipar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79" y="4536054"/>
            <a:ext cx="1231200" cy="12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7642904" y="5872926"/>
            <a:ext cx="4285240" cy="830997"/>
          </a:xfrm>
          <a:prstGeom prst="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Результативная работа с дошкольниками</a:t>
            </a:r>
          </a:p>
          <a:p>
            <a:pPr algn="ctr"/>
            <a:endParaRPr lang="ru-RU" sz="1600" i="1" dirty="0"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56896" y="5872926"/>
            <a:ext cx="4567075" cy="830997"/>
          </a:xfrm>
          <a:prstGeom prst="rect">
            <a:avLst/>
          </a:prstGeom>
          <a:ln w="12700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Развитие профессиональных умений и профессионального мастерства</a:t>
            </a:r>
          </a:p>
          <a:p>
            <a:pPr algn="ctr"/>
            <a:endParaRPr lang="ru-RU" sz="1600" i="1" dirty="0">
              <a:latin typeface="Century Gothic" panose="020B0502020202020204" pitchFamily="34" charset="0"/>
            </a:endParaRPr>
          </a:p>
        </p:txBody>
      </p:sp>
      <p:pic>
        <p:nvPicPr>
          <p:cNvPr id="34" name="Picture 7" descr="http://novostikubani.ru/wp-content/uploads/2016/06/Logo_W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6" y="5565126"/>
            <a:ext cx="896451" cy="6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mosreg.ru/upload/iblock/1cf/juniorskill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4" y="6180726"/>
            <a:ext cx="987003" cy="6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8394" y="2871645"/>
            <a:ext cx="10676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Параметры, учитываемые в итоговой формуле расчета рейтинговых баллов: 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36919" y="4726617"/>
            <a:ext cx="3676854" cy="830997"/>
          </a:xfrm>
          <a:prstGeom prst="rect">
            <a:avLst/>
          </a:prstGeom>
          <a:ln w="12700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Надежность </a:t>
            </a:r>
            <a:r>
              <a:rPr lang="ru-RU" sz="1600" dirty="0" err="1" smtClean="0">
                <a:latin typeface="Century Gothic" panose="020B0502020202020204" pitchFamily="34" charset="0"/>
              </a:rPr>
              <a:t>внутришкольной</a:t>
            </a:r>
            <a:r>
              <a:rPr lang="ru-RU" sz="1600" dirty="0" smtClean="0">
                <a:latin typeface="Century Gothic" panose="020B0502020202020204" pitchFamily="34" charset="0"/>
              </a:rPr>
              <a:t> системы оценки качества образования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799" y="6547305"/>
            <a:ext cx="2743200" cy="365125"/>
          </a:xfrm>
        </p:spPr>
        <p:txBody>
          <a:bodyPr/>
          <a:lstStyle/>
          <a:p>
            <a:r>
              <a:rPr lang="ru-RU" sz="1400" b="1" dirty="0" smtClean="0">
                <a:solidFill>
                  <a:srgbClr val="8B7E59"/>
                </a:solidFill>
                <a:latin typeface="Century Gothic" panose="020B0502020202020204" pitchFamily="34" charset="0"/>
              </a:rPr>
              <a:t>22</a:t>
            </a:r>
            <a:endParaRPr lang="ru-RU" sz="1400" b="1" dirty="0">
              <a:solidFill>
                <a:srgbClr val="8B7E5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://st2.depositphotos.com/1003536/10203/v/950/depositphotos_102033024-disabled-child-boy-in-a-wheelchai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9" t="16428" r="15625" b="17077"/>
          <a:stretch/>
        </p:blipFill>
        <p:spPr bwMode="auto">
          <a:xfrm flipH="1">
            <a:off x="126928" y="3269453"/>
            <a:ext cx="1083455" cy="12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96209" y="4665687"/>
            <a:ext cx="3616586" cy="1338828"/>
          </a:xfrm>
          <a:prstGeom prst="rect">
            <a:avLst/>
          </a:prstGeom>
          <a:ln w="12700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Включение социокультурной среды Москвы в образовательный процесс </a:t>
            </a:r>
          </a:p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(</a:t>
            </a:r>
            <a:r>
              <a:rPr lang="ru-RU" sz="1100" dirty="0" err="1" smtClean="0">
                <a:latin typeface="Century Gothic" panose="020B0502020202020204" pitchFamily="34" charset="0"/>
              </a:rPr>
              <a:t>метапредметные</a:t>
            </a:r>
            <a:r>
              <a:rPr lang="ru-RU" sz="1100" dirty="0" smtClean="0">
                <a:latin typeface="Century Gothic" panose="020B0502020202020204" pitchFamily="34" charset="0"/>
              </a:rPr>
              <a:t> олимпиады «Музеи. Парки. Усадьбы», «История и культура храмов столицы», «Не прервется связь поколений»)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02323" y="1367494"/>
            <a:ext cx="7747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entury Gothic" panose="020B0502020202020204" pitchFamily="34" charset="0"/>
              </a:rPr>
              <a:t>В итоговый расчет рейтинговых баллов включены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слагаемые</a:t>
            </a:r>
            <a:r>
              <a:rPr lang="ru-RU" sz="2000" dirty="0" smtClean="0">
                <a:latin typeface="Century Gothic" panose="020B0502020202020204" pitchFamily="34" charset="0"/>
              </a:rPr>
              <a:t> и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коэффициенты</a:t>
            </a:r>
            <a:r>
              <a:rPr lang="ru-RU" sz="2000" dirty="0" smtClean="0">
                <a:latin typeface="Century Gothic" panose="020B0502020202020204" pitchFamily="34" charset="0"/>
              </a:rPr>
              <a:t>, учитывающие работу школы по обеспечению массового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качественного</a:t>
            </a:r>
            <a:r>
              <a:rPr lang="ru-RU" sz="2000" dirty="0" smtClean="0">
                <a:latin typeface="Century Gothic" panose="020B0502020202020204" pitchFamily="34" charset="0"/>
              </a:rPr>
              <a:t> образования и развитию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разнообразных</a:t>
            </a:r>
            <a:r>
              <a:rPr lang="ru-RU" sz="2000" dirty="0" smtClean="0">
                <a:latin typeface="Century Gothic" panose="020B0502020202020204" pitchFamily="34" charset="0"/>
              </a:rPr>
              <a:t> детских талантов    </a:t>
            </a:r>
            <a:endParaRPr lang="ru-RU" sz="2000" i="1" dirty="0">
              <a:latin typeface="Century Gothic" panose="020B0502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56597" y="1290026"/>
            <a:ext cx="9471547" cy="1462187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8976" y="1290026"/>
            <a:ext cx="2908123" cy="1462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ФОРМУЛЬНОЕ РЕШЕНИЕ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8" name="Picture 2" descr="http://ivanovskoe.mos.ru/upload/medialibrary/dc6/olimp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/>
          <a:stretch/>
        </p:blipFill>
        <p:spPr bwMode="auto">
          <a:xfrm>
            <a:off x="1130259" y="4636955"/>
            <a:ext cx="859508" cy="4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obuhovskayama\Desktop\screenshot-konkurs.mosmetod.ru-2017-10-06-17-09-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60" y="5120031"/>
            <a:ext cx="411079" cy="4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18" y="5532588"/>
            <a:ext cx="607391" cy="4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0" y="327619"/>
            <a:ext cx="11806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Рейтинг вклада школ Москвы в массовое качественное образование московских школьников 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725438" y="4652243"/>
            <a:ext cx="3634102" cy="1338828"/>
          </a:xfrm>
          <a:prstGeom prst="rect">
            <a:avLst/>
          </a:prstGeom>
          <a:ln w="12700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Качество </a:t>
            </a:r>
            <a:r>
              <a:rPr lang="ru-RU" sz="1600" dirty="0">
                <a:latin typeface="Century Gothic" panose="020B0502020202020204" pitchFamily="34" charset="0"/>
              </a:rPr>
              <a:t>образования в школах, расположенных на одной </a:t>
            </a:r>
            <a:r>
              <a:rPr lang="ru-RU" sz="1600" dirty="0" smtClean="0">
                <a:latin typeface="Century Gothic" panose="020B0502020202020204" pitchFamily="34" charset="0"/>
              </a:rPr>
              <a:t>территории </a:t>
            </a:r>
          </a:p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(в </a:t>
            </a:r>
            <a:r>
              <a:rPr lang="ru-RU" sz="1100" dirty="0">
                <a:latin typeface="Century Gothic" panose="020B0502020202020204" pitchFamily="34" charset="0"/>
              </a:rPr>
              <a:t>смежных </a:t>
            </a:r>
            <a:r>
              <a:rPr lang="ru-RU" sz="1100" dirty="0" smtClean="0">
                <a:latin typeface="Century Gothic" panose="020B0502020202020204" pitchFamily="34" charset="0"/>
              </a:rPr>
              <a:t>районах </a:t>
            </a:r>
            <a:r>
              <a:rPr lang="ru-RU" sz="1100" dirty="0">
                <a:latin typeface="Century Gothic" panose="020B0502020202020204" pitchFamily="34" charset="0"/>
              </a:rPr>
              <a:t>– </a:t>
            </a:r>
            <a:r>
              <a:rPr lang="ru-RU" sz="1100" dirty="0" smtClean="0">
                <a:latin typeface="Century Gothic" panose="020B0502020202020204" pitchFamily="34" charset="0"/>
              </a:rPr>
              <a:t>на территории </a:t>
            </a:r>
            <a:r>
              <a:rPr lang="ru-RU" sz="1100" dirty="0">
                <a:latin typeface="Century Gothic" panose="020B0502020202020204" pitchFamily="34" charset="0"/>
              </a:rPr>
              <a:t>Межрайонного совета директоров образовательных организаций (МРСД</a:t>
            </a:r>
            <a:r>
              <a:rPr lang="ru-RU" sz="1100" dirty="0" smtClean="0">
                <a:latin typeface="Century Gothic" panose="020B0502020202020204" pitchFamily="34" charset="0"/>
              </a:rPr>
              <a:t>))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23" y="4715388"/>
            <a:ext cx="1641600" cy="123120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5300795" y="3493969"/>
            <a:ext cx="2798287" cy="830997"/>
          </a:xfrm>
          <a:prstGeom prst="rect">
            <a:avLst/>
          </a:prstGeom>
          <a:ln w="12700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Результативная работа по профилактике</a:t>
            </a:r>
          </a:p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правонарушений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696003" y="3493968"/>
            <a:ext cx="2412577" cy="830997"/>
          </a:xfrm>
          <a:prstGeom prst="rect">
            <a:avLst/>
          </a:prstGeom>
          <a:ln w="12700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Развитие массового любительского спорта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4" t="8247" r="17225" b="5757"/>
          <a:stretch/>
        </p:blipFill>
        <p:spPr>
          <a:xfrm>
            <a:off x="4503190" y="3397812"/>
            <a:ext cx="783745" cy="107764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96" y="3451556"/>
            <a:ext cx="1289893" cy="915822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078394" y="3493969"/>
            <a:ext cx="3257075" cy="830997"/>
          </a:xfrm>
          <a:prstGeom prst="rect">
            <a:avLst/>
          </a:prstGeom>
          <a:ln w="12700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Работа с детьми, имеющими особые образовательные потребности</a:t>
            </a:r>
            <a:r>
              <a:rPr lang="ru-RU" sz="1600" i="1" dirty="0" smtClean="0">
                <a:latin typeface="Century Gothic" panose="020B0502020202020204" pitchFamily="34" charset="0"/>
              </a:rPr>
              <a:t> </a:t>
            </a:r>
            <a:endParaRPr lang="ru-RU" sz="1600" i="1" dirty="0">
              <a:latin typeface="Century Gothic" panose="020B0502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78394" y="2807477"/>
            <a:ext cx="10676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Параметры, учитываемые в итоговой формуле расчета рейтинговых баллов: 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30490" y="6127553"/>
            <a:ext cx="10676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 формулах рейтинга нет вычитаемых баллов и понижающих коэффициентов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(кроме случаев удаления учащихся в ходе ЕГЭ)</a:t>
            </a:r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799" y="6547305"/>
            <a:ext cx="2743200" cy="365125"/>
          </a:xfrm>
        </p:spPr>
        <p:txBody>
          <a:bodyPr/>
          <a:lstStyle/>
          <a:p>
            <a:r>
              <a:rPr lang="ru-RU" sz="1400" b="1" dirty="0" smtClean="0">
                <a:solidFill>
                  <a:srgbClr val="8B7E59"/>
                </a:solidFill>
                <a:latin typeface="Century Gothic" panose="020B0502020202020204" pitchFamily="34" charset="0"/>
              </a:rPr>
              <a:t>23</a:t>
            </a:r>
            <a:endParaRPr lang="ru-RU" sz="1400" b="1" dirty="0">
              <a:solidFill>
                <a:srgbClr val="8B7E5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318422" y="1513287"/>
            <a:ext cx="7747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entury Gothic" panose="020B0502020202020204" pitchFamily="34" charset="0"/>
              </a:rPr>
              <a:t>Оплата труда директора школы зависит от уровня заработной платы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сотрудников</a:t>
            </a:r>
            <a:r>
              <a:rPr lang="ru-RU" sz="2000" dirty="0" smtClean="0">
                <a:latin typeface="Century Gothic" panose="020B0502020202020204" pitchFamily="34" charset="0"/>
              </a:rPr>
              <a:t>, масштаба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ответственности</a:t>
            </a:r>
            <a:r>
              <a:rPr lang="ru-RU" sz="2000" dirty="0" smtClean="0">
                <a:latin typeface="Century Gothic" panose="020B0502020202020204" pitchFamily="34" charset="0"/>
              </a:rPr>
              <a:t>,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результатов</a:t>
            </a:r>
            <a:r>
              <a:rPr lang="ru-RU" sz="2000" dirty="0" smtClean="0">
                <a:latin typeface="Century Gothic" panose="020B0502020202020204" pitchFamily="34" charset="0"/>
              </a:rPr>
              <a:t> деятельности школы</a:t>
            </a:r>
            <a:endParaRPr lang="ru-RU" sz="2000" i="1" dirty="0">
              <a:latin typeface="Century Gothic" panose="020B0502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56597" y="1290026"/>
            <a:ext cx="9471547" cy="1462187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8976" y="1290026"/>
            <a:ext cx="2908123" cy="1462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ФОРМУЛЬНОЕ РЕШЕНИЕ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6670" y="5049520"/>
            <a:ext cx="10728102" cy="1672151"/>
          </a:xfrm>
          <a:prstGeom prst="round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37357" y="5605977"/>
            <a:ext cx="1738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Премия от </a:t>
            </a:r>
            <a:r>
              <a:rPr lang="ru-RU" b="1" dirty="0" err="1" smtClean="0">
                <a:latin typeface="Century Gothic" panose="020B0502020202020204" pitchFamily="34" charset="0"/>
              </a:rPr>
              <a:t>внебюджета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60578" y="5459786"/>
            <a:ext cx="302297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Объем поступлений от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приносящей доход</a:t>
            </a:r>
            <a:r>
              <a:rPr lang="ru-RU" b="1" dirty="0" smtClean="0">
                <a:latin typeface="Century Gothic" panose="020B0502020202020204" pitchFamily="34" charset="0"/>
              </a:rPr>
              <a:t> деятельности </a:t>
            </a:r>
          </a:p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(без учета аренды)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08667" y="5305898"/>
            <a:ext cx="3157651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Процент премии от </a:t>
            </a:r>
            <a:r>
              <a:rPr lang="ru-RU" b="1" dirty="0" err="1" smtClean="0">
                <a:latin typeface="Century Gothic" panose="020B0502020202020204" pitchFamily="34" charset="0"/>
              </a:rPr>
              <a:t>внебюджета</a:t>
            </a:r>
            <a:r>
              <a:rPr lang="ru-RU" b="1" dirty="0" smtClean="0">
                <a:latin typeface="Century Gothic" panose="020B0502020202020204" pitchFamily="34" charset="0"/>
              </a:rPr>
              <a:t>  </a:t>
            </a:r>
            <a:r>
              <a:rPr lang="ru-RU" sz="1100" dirty="0" smtClean="0">
                <a:latin typeface="Century Gothic" panose="020B0502020202020204" pitchFamily="34" charset="0"/>
              </a:rPr>
              <a:t>(в 2018 г. - от </a:t>
            </a:r>
            <a:r>
              <a:rPr lang="ru-RU" sz="1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3%</a:t>
            </a:r>
            <a:r>
              <a:rPr lang="ru-RU" sz="1100" dirty="0" smtClean="0">
                <a:latin typeface="Century Gothic" panose="020B0502020202020204" pitchFamily="34" charset="0"/>
              </a:rPr>
              <a:t> до </a:t>
            </a:r>
            <a:r>
              <a:rPr lang="ru-RU" sz="1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3,75%</a:t>
            </a:r>
            <a:r>
              <a:rPr lang="ru-RU" sz="1100" dirty="0" smtClean="0">
                <a:latin typeface="Century Gothic" panose="020B0502020202020204" pitchFamily="34" charset="0"/>
              </a:rPr>
              <a:t> в зависимости от отношения поступлений от приносящей доход деятельности к объему субсидии на выполнение </a:t>
            </a:r>
            <a:r>
              <a:rPr lang="ru-RU" sz="1100" dirty="0" err="1" smtClean="0">
                <a:latin typeface="Century Gothic" panose="020B0502020202020204" pitchFamily="34" charset="0"/>
              </a:rPr>
              <a:t>госзадания</a:t>
            </a:r>
            <a:r>
              <a:rPr lang="ru-RU" sz="1100" dirty="0" smtClean="0">
                <a:latin typeface="Century Gothic" panose="020B0502020202020204" pitchFamily="34" charset="0"/>
              </a:rPr>
              <a:t>)</a:t>
            </a:r>
            <a:r>
              <a:rPr lang="ru-RU" sz="1400" b="1" dirty="0" smtClean="0"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latin typeface="Century Gothic" panose="020B0502020202020204" pitchFamily="34" charset="0"/>
              </a:rPr>
              <a:t>/  12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22480" y="5759866"/>
            <a:ext cx="3918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entury Gothic" panose="020B0502020202020204" pitchFamily="34" charset="0"/>
              </a:rPr>
              <a:t>=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29767" y="5852200"/>
            <a:ext cx="324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latin typeface="Century Gothic" panose="020B0502020202020204" pitchFamily="34" charset="0"/>
              </a:rPr>
              <a:t> </a:t>
            </a:r>
            <a:r>
              <a:rPr lang="en-US" sz="1400" b="1" dirty="0" smtClean="0">
                <a:latin typeface="Century Gothic" panose="020B0502020202020204" pitchFamily="34" charset="0"/>
              </a:rPr>
              <a:t>x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66670" y="2988266"/>
            <a:ext cx="10728102" cy="1825201"/>
          </a:xfrm>
          <a:prstGeom prst="round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37128" y="3608478"/>
            <a:ext cx="1939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Должностной оклад  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908667" y="3354561"/>
            <a:ext cx="289679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Коэффициент кратности </a:t>
            </a:r>
            <a:r>
              <a:rPr lang="ru-RU" sz="1600" b="1" dirty="0" smtClean="0">
                <a:latin typeface="Century Gothic" panose="020B0502020202020204" pitchFamily="34" charset="0"/>
              </a:rPr>
              <a:t>      </a:t>
            </a:r>
          </a:p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(от </a:t>
            </a:r>
            <a:r>
              <a:rPr lang="ru-RU" sz="1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1,6</a:t>
            </a:r>
            <a:r>
              <a:rPr lang="ru-RU" sz="1100" dirty="0" smtClean="0">
                <a:latin typeface="Century Gothic" panose="020B0502020202020204" pitchFamily="34" charset="0"/>
              </a:rPr>
              <a:t> до </a:t>
            </a:r>
            <a:r>
              <a:rPr lang="ru-RU" sz="1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4,0</a:t>
            </a:r>
            <a:r>
              <a:rPr lang="ru-RU" sz="1100" dirty="0" smtClean="0">
                <a:latin typeface="Century Gothic" panose="020B0502020202020204" pitchFamily="34" charset="0"/>
              </a:rPr>
              <a:t> в зависимости от </a:t>
            </a:r>
            <a:r>
              <a:rPr lang="ru-RU" sz="1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численности</a:t>
            </a:r>
            <a:r>
              <a:rPr lang="ru-RU" sz="1100" dirty="0" smtClean="0">
                <a:latin typeface="Century Gothic" panose="020B0502020202020204" pitchFamily="34" charset="0"/>
              </a:rPr>
              <a:t> контингента и места школы в </a:t>
            </a:r>
            <a:r>
              <a:rPr lang="ru-RU" sz="1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рейтинге</a:t>
            </a:r>
            <a:r>
              <a:rPr lang="ru-RU" sz="1100" dirty="0" smtClean="0">
                <a:latin typeface="Century Gothic" panose="020B0502020202020204" pitchFamily="34" charset="0"/>
              </a:rPr>
              <a:t>)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22481" y="3731588"/>
            <a:ext cx="3918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entury Gothic" panose="020B0502020202020204" pitchFamily="34" charset="0"/>
              </a:rPr>
              <a:t>=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29767" y="3687693"/>
            <a:ext cx="324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latin typeface="Century Gothic" panose="020B0502020202020204" pitchFamily="34" charset="0"/>
              </a:rPr>
              <a:t> </a:t>
            </a:r>
            <a:r>
              <a:rPr lang="en-US" sz="1400" b="1" dirty="0" smtClean="0">
                <a:latin typeface="Century Gothic" panose="020B0502020202020204" pitchFamily="34" charset="0"/>
              </a:rPr>
              <a:t>x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99933" y="3331478"/>
            <a:ext cx="3344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Средняя заработная плата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50%</a:t>
            </a:r>
            <a:r>
              <a:rPr lang="ru-RU" b="1" dirty="0" smtClean="0">
                <a:latin typeface="Century Gothic" panose="020B0502020202020204" pitchFamily="34" charset="0"/>
              </a:rPr>
              <a:t> педагогических работников с </a:t>
            </a:r>
            <a:r>
              <a:rPr lang="ru-RU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наименьшей</a:t>
            </a:r>
            <a:r>
              <a:rPr lang="ru-RU" b="1" dirty="0" smtClean="0">
                <a:latin typeface="Century Gothic" panose="020B0502020202020204" pitchFamily="34" charset="0"/>
              </a:rPr>
              <a:t> заработной платой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464458"/>
            <a:ext cx="1143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Оплата труда директора школы  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799" y="6547305"/>
            <a:ext cx="2743200" cy="365125"/>
          </a:xfrm>
        </p:spPr>
        <p:txBody>
          <a:bodyPr/>
          <a:lstStyle/>
          <a:p>
            <a:r>
              <a:rPr lang="ru-RU" sz="1400" b="1" dirty="0" smtClean="0">
                <a:solidFill>
                  <a:srgbClr val="8B7E59"/>
                </a:solidFill>
                <a:latin typeface="Century Gothic" panose="020B0502020202020204" pitchFamily="34" charset="0"/>
              </a:rPr>
              <a:t>24</a:t>
            </a:r>
            <a:endParaRPr lang="ru-RU" sz="1400" b="1" dirty="0">
              <a:solidFill>
                <a:srgbClr val="8B7E5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10759" y="5367567"/>
            <a:ext cx="3623095" cy="1369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89565" y="2197447"/>
            <a:ext cx="100439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 smtClean="0">
                <a:latin typeface="Century Gothic" panose="020B0502020202020204" pitchFamily="34" charset="0"/>
              </a:rPr>
              <a:t>Коэффициент кратности:</a:t>
            </a:r>
            <a:endParaRPr lang="ru-RU" sz="1600" b="1" i="1" u="sng" dirty="0"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3712" y="6370865"/>
            <a:ext cx="8646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Применение коэффициентов 2 и 3 при учете численности детей-инвалидов </a:t>
            </a:r>
            <a:endParaRPr lang="ru-RU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312387"/>
              </p:ext>
            </p:extLst>
          </p:nvPr>
        </p:nvGraphicFramePr>
        <p:xfrm>
          <a:off x="883710" y="2614360"/>
          <a:ext cx="10417823" cy="3506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391"/>
                <a:gridCol w="1071817"/>
                <a:gridCol w="1008399"/>
                <a:gridCol w="1157536"/>
                <a:gridCol w="1157536"/>
                <a:gridCol w="1157536"/>
                <a:gridCol w="1157536"/>
                <a:gridCol w="1157536"/>
                <a:gridCol w="1157536"/>
              </a:tblGrid>
              <a:tr h="494361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49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Количество обучающихся, человек</a:t>
                      </a:r>
                    </a:p>
                  </a:txBody>
                  <a:tcPr marL="91424" marR="91424" marT="45727" marB="45727" anchor="ctr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18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&gt;5000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anchor="ctr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4000 -4999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anchor="ctr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3000 - 3999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anchor="ctr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2000 - 2999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anchor="ctr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1000 - 1999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anchor="ctr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500 - 999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anchor="ctr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&lt;500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anchor="ctr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  <a:tr h="334403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Баллы рейтинга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anchor="ctr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&gt;300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4,0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3,9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3,8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3,7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3,6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3,5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3,4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  <a:tr h="334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201-300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3,7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3,6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3,5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3,4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3,3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3,2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3,1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  <a:tr h="334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135-200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3,4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3,3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3,2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3,1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3,0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  <a:tr h="33440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90-134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3,1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3,0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2,7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  <a:tr h="33440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60-89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2,7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  <a:tr h="33440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40-59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1,9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  <a:tr h="33440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&lt;40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2,0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1,9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1,8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1,7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charset="0"/>
                          <a:cs typeface="Times New Roman" charset="0"/>
                          <a:sym typeface="Helvetica" charset="0"/>
                        </a:rPr>
                        <a:t>1,6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Arial" charset="0"/>
                        <a:cs typeface="Times New Roman" charset="0"/>
                        <a:sym typeface="Helvetica" charset="0"/>
                      </a:endParaRPr>
                    </a:p>
                  </a:txBody>
                  <a:tcPr marL="91424" marR="91424" marT="45727" marB="45727" horzOverflow="overflow">
                    <a:solidFill>
                      <a:schemeClr val="accent1">
                        <a:alpha val="3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238665" y="1249335"/>
            <a:ext cx="11534235" cy="905105"/>
          </a:xfrm>
          <a:prstGeom prst="round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3054" y="1472942"/>
            <a:ext cx="2612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entury Gothic" panose="020B0502020202020204" pitchFamily="34" charset="0"/>
              </a:rPr>
              <a:t>Должностной оклад  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37717" y="1346947"/>
            <a:ext cx="34260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entury Gothic" panose="020B0502020202020204" pitchFamily="34" charset="0"/>
              </a:rPr>
              <a:t>Коэффициент кратности       </a:t>
            </a:r>
          </a:p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(от </a:t>
            </a:r>
            <a:r>
              <a:rPr lang="ru-RU" sz="1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1,6</a:t>
            </a:r>
            <a:r>
              <a:rPr lang="ru-RU" sz="1100" dirty="0" smtClean="0">
                <a:latin typeface="Century Gothic" panose="020B0502020202020204" pitchFamily="34" charset="0"/>
              </a:rPr>
              <a:t> до </a:t>
            </a:r>
            <a:r>
              <a:rPr lang="ru-RU" sz="1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4,0</a:t>
            </a:r>
            <a:r>
              <a:rPr lang="ru-RU" sz="1100" dirty="0" smtClean="0">
                <a:latin typeface="Century Gothic" panose="020B0502020202020204" pitchFamily="34" charset="0"/>
              </a:rPr>
              <a:t> в зависимости от </a:t>
            </a:r>
            <a:r>
              <a:rPr lang="ru-RU" sz="1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численности</a:t>
            </a:r>
            <a:r>
              <a:rPr lang="ru-RU" sz="1100" dirty="0" smtClean="0">
                <a:latin typeface="Century Gothic" panose="020B0502020202020204" pitchFamily="34" charset="0"/>
              </a:rPr>
              <a:t> контингента и места школы в </a:t>
            </a:r>
            <a:r>
              <a:rPr lang="ru-RU" sz="1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рейтинге</a:t>
            </a:r>
            <a:r>
              <a:rPr lang="ru-RU" sz="1100" dirty="0" smtClean="0">
                <a:latin typeface="Century Gothic" panose="020B0502020202020204" pitchFamily="34" charset="0"/>
              </a:rPr>
              <a:t>)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09412" y="1524987"/>
            <a:ext cx="624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entury Gothic" panose="020B0502020202020204" pitchFamily="34" charset="0"/>
              </a:rPr>
              <a:t>=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90526" y="1608565"/>
            <a:ext cx="516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Century Gothic" panose="020B0502020202020204" pitchFamily="34" charset="0"/>
              </a:rPr>
              <a:t> </a:t>
            </a:r>
            <a:r>
              <a:rPr lang="en-US" sz="1400" b="1" dirty="0" smtClean="0">
                <a:latin typeface="Century Gothic" panose="020B0502020202020204" pitchFamily="34" charset="0"/>
              </a:rPr>
              <a:t>x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16993" y="1249335"/>
            <a:ext cx="3774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entury Gothic" panose="020B0502020202020204" pitchFamily="34" charset="0"/>
              </a:rPr>
              <a:t>Средняя заработная плата </a:t>
            </a:r>
            <a:r>
              <a:rPr lang="ru-RU" sz="1600" dirty="0" smtClean="0">
                <a:latin typeface="Century Gothic" panose="020B0502020202020204" pitchFamily="34" charset="0"/>
              </a:rPr>
              <a:t>50%</a:t>
            </a:r>
            <a:r>
              <a:rPr lang="ru-RU" sz="1600" b="1" dirty="0" smtClean="0">
                <a:latin typeface="Century Gothic" panose="020B0502020202020204" pitchFamily="34" charset="0"/>
              </a:rPr>
              <a:t> педагогических работников с наименьшей заработной платой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64458"/>
            <a:ext cx="1156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Оплата труда директора школы  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799" y="6547305"/>
            <a:ext cx="2743200" cy="365125"/>
          </a:xfrm>
        </p:spPr>
        <p:txBody>
          <a:bodyPr/>
          <a:lstStyle/>
          <a:p>
            <a:r>
              <a:rPr lang="ru-RU" sz="1400" b="1" dirty="0" smtClean="0">
                <a:solidFill>
                  <a:srgbClr val="8B7E59"/>
                </a:solidFill>
                <a:latin typeface="Century Gothic" panose="020B0502020202020204" pitchFamily="34" charset="0"/>
              </a:rPr>
              <a:t>25</a:t>
            </a:r>
            <a:endParaRPr lang="ru-RU" sz="1400" b="1" dirty="0">
              <a:solidFill>
                <a:srgbClr val="8B7E5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65" y="291860"/>
            <a:ext cx="11684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Аттестация на соответствие должности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«руководитель образовательной организации» 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1173" y="1533598"/>
            <a:ext cx="842951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Алгоритмизированная</a:t>
            </a:r>
            <a:r>
              <a:rPr lang="ru-RU" dirty="0" smtClean="0">
                <a:latin typeface="Century Gothic" panose="020B0502020202020204" pitchFamily="34" charset="0"/>
              </a:rPr>
              <a:t> двухэтапная процедура аттестации - компьютерное тестирование и очное собеседование с трансляцией в Интернете</a:t>
            </a:r>
          </a:p>
          <a:p>
            <a:pPr marL="285750" indent="-285750" algn="just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entury Gothic" panose="020B0502020202020204" pitchFamily="34" charset="0"/>
              </a:rPr>
              <a:t>Аттестационная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справка</a:t>
            </a:r>
            <a:r>
              <a:rPr lang="ru-RU" dirty="0" smtClean="0">
                <a:latin typeface="Century Gothic" panose="020B0502020202020204" pitchFamily="34" charset="0"/>
              </a:rPr>
              <a:t> он-</a:t>
            </a:r>
            <a:r>
              <a:rPr lang="ru-RU" dirty="0" err="1" smtClean="0">
                <a:latin typeface="Century Gothic" panose="020B0502020202020204" pitchFamily="34" charset="0"/>
              </a:rPr>
              <a:t>лайн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6" t="47066" r="11363" b="35760"/>
          <a:stretch/>
        </p:blipFill>
        <p:spPr bwMode="auto">
          <a:xfrm>
            <a:off x="4741476" y="3757119"/>
            <a:ext cx="2717316" cy="132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482894" y="1481778"/>
            <a:ext cx="9471547" cy="1462187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2476" y="1477449"/>
            <a:ext cx="2908123" cy="14665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ФОРМУЛЬНОЕ РЕШЕНИЕ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1"/>
          <a:stretch/>
        </p:blipFill>
        <p:spPr>
          <a:xfrm>
            <a:off x="390276" y="3152637"/>
            <a:ext cx="4372793" cy="22765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8808" y="5578227"/>
            <a:ext cx="4532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Аттестационная справка</a:t>
            </a:r>
            <a:r>
              <a:rPr lang="ru-R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описывает результат работы школы в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измеряемых</a:t>
            </a:r>
            <a:r>
              <a:rPr lang="ru-RU" dirty="0" smtClean="0">
                <a:latin typeface="Century Gothic" panose="020B0502020202020204" pitchFamily="34" charset="0"/>
              </a:rPr>
              <a:t> и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анализируемых</a:t>
            </a:r>
            <a:r>
              <a:rPr lang="ru-RU" dirty="0" smtClean="0">
                <a:latin typeface="Century Gothic" panose="020B0502020202020204" pitchFamily="34" charset="0"/>
              </a:rPr>
              <a:t> числовых показателях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6" b="12561"/>
          <a:stretch/>
        </p:blipFill>
        <p:spPr>
          <a:xfrm>
            <a:off x="7458792" y="3157427"/>
            <a:ext cx="4495650" cy="22717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458792" y="5578227"/>
            <a:ext cx="4495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Объективность</a:t>
            </a:r>
            <a:r>
              <a:rPr lang="ru-RU" dirty="0" smtClean="0">
                <a:latin typeface="Century Gothic" panose="020B0502020202020204" pitchFamily="34" charset="0"/>
              </a:rPr>
              <a:t> аттестации обеспечивается совокупностью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независимых мнений </a:t>
            </a:r>
            <a:r>
              <a:rPr lang="ru-RU" dirty="0" smtClean="0">
                <a:latin typeface="Century Gothic" panose="020B0502020202020204" pitchFamily="34" charset="0"/>
              </a:rPr>
              <a:t>25 членов Аттестационной комиссии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799" y="6547305"/>
            <a:ext cx="2743200" cy="365125"/>
          </a:xfrm>
        </p:spPr>
        <p:txBody>
          <a:bodyPr/>
          <a:lstStyle/>
          <a:p>
            <a:r>
              <a:rPr lang="ru-RU" sz="1400" b="1" dirty="0" smtClean="0">
                <a:solidFill>
                  <a:srgbClr val="8B7E59"/>
                </a:solidFill>
                <a:latin typeface="Century Gothic" panose="020B0502020202020204" pitchFamily="34" charset="0"/>
              </a:rPr>
              <a:t>26</a:t>
            </a:r>
            <a:endParaRPr lang="ru-RU" sz="1400" b="1" dirty="0">
              <a:solidFill>
                <a:srgbClr val="8B7E59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3069" y="5100196"/>
            <a:ext cx="274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http://school.moscow/</a:t>
            </a:r>
          </a:p>
        </p:txBody>
      </p:sp>
    </p:spTree>
    <p:extLst>
      <p:ext uri="{BB962C8B-B14F-4D97-AF65-F5344CB8AC3E}">
        <p14:creationId xmlns:p14="http://schemas.microsoft.com/office/powerpoint/2010/main" val="194718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750" y="447729"/>
            <a:ext cx="1211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Открытое информационное пространство системы образования</a:t>
            </a: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Москвы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799" y="6547305"/>
            <a:ext cx="2743200" cy="365125"/>
          </a:xfrm>
        </p:spPr>
        <p:txBody>
          <a:bodyPr/>
          <a:lstStyle/>
          <a:p>
            <a:r>
              <a:rPr lang="ru-RU" sz="1400" b="1" dirty="0" smtClean="0">
                <a:solidFill>
                  <a:srgbClr val="8B7E59"/>
                </a:solidFill>
                <a:latin typeface="Century Gothic" panose="020B0502020202020204" pitchFamily="34" charset="0"/>
              </a:rPr>
              <a:t>2</a:t>
            </a:r>
            <a:r>
              <a:rPr lang="en-US" sz="1400" b="1" dirty="0" smtClean="0">
                <a:solidFill>
                  <a:srgbClr val="8B7E59"/>
                </a:solidFill>
                <a:latin typeface="Century Gothic" panose="020B0502020202020204" pitchFamily="34" charset="0"/>
              </a:rPr>
              <a:t>7</a:t>
            </a:r>
            <a:endParaRPr lang="ru-RU" sz="1400" b="1" dirty="0">
              <a:solidFill>
                <a:srgbClr val="8B7E5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67" y="5478891"/>
            <a:ext cx="2658929" cy="71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dogm.tv/f65639b1126460668ae4fc8178b5f44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8253" y="4136227"/>
            <a:ext cx="2076261" cy="718153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</p:pic>
      <p:pic>
        <p:nvPicPr>
          <p:cNvPr id="21" name="Picture 8" descr="http://obsovet.com/main/wp-content/uploads/2017/11/58a02f55199d4c6cae3ab772707c838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1681" y="2830663"/>
            <a:ext cx="2256535" cy="89503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</p:pic>
      <p:pic>
        <p:nvPicPr>
          <p:cNvPr id="22" name="Picture 3" descr="C:\Users\obuhovskayama\Desktop\224-9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10" y="1648223"/>
            <a:ext cx="1850465" cy="61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63" y="2904230"/>
            <a:ext cx="1796902" cy="71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084" y="1588631"/>
            <a:ext cx="2293657" cy="78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398942" y="4843129"/>
            <a:ext cx="29490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latin typeface="Calibri"/>
              </a:rPr>
              <a:t>1</a:t>
            </a:r>
            <a:r>
              <a:rPr lang="en-US" sz="1900" dirty="0" smtClean="0">
                <a:latin typeface="Calibri"/>
              </a:rPr>
              <a:t>1</a:t>
            </a:r>
            <a:r>
              <a:rPr lang="ru-RU" sz="1900" dirty="0" smtClean="0">
                <a:latin typeface="Calibri"/>
              </a:rPr>
              <a:t>9 </a:t>
            </a:r>
            <a:r>
              <a:rPr lang="ru-RU" sz="1900" dirty="0">
                <a:latin typeface="Calibri"/>
              </a:rPr>
              <a:t>тысяч просмотров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6765" y="3523337"/>
            <a:ext cx="262870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latin typeface="Calibri"/>
              </a:rPr>
              <a:t>510 </a:t>
            </a:r>
            <a:r>
              <a:rPr lang="ru-RU" sz="1900" dirty="0">
                <a:latin typeface="Calibri"/>
              </a:rPr>
              <a:t>тысяч просмотров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95196" y="3563993"/>
            <a:ext cx="27225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latin typeface="Calibri"/>
              </a:rPr>
              <a:t>273 тысячи </a:t>
            </a:r>
            <a:r>
              <a:rPr lang="ru-RU" sz="1900" dirty="0">
                <a:latin typeface="Calibri"/>
              </a:rPr>
              <a:t>просмотров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51961" y="2242540"/>
            <a:ext cx="25954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latin typeface="Calibri"/>
              </a:rPr>
              <a:t>7</a:t>
            </a:r>
            <a:r>
              <a:rPr lang="ru-RU" sz="1900" dirty="0">
                <a:latin typeface="Calibri"/>
              </a:rPr>
              <a:t>5</a:t>
            </a:r>
            <a:r>
              <a:rPr lang="en-US" sz="1900" dirty="0" smtClean="0">
                <a:latin typeface="Calibri"/>
              </a:rPr>
              <a:t>0</a:t>
            </a:r>
            <a:r>
              <a:rPr lang="ru-RU" sz="1900" dirty="0" smtClean="0">
                <a:latin typeface="Calibri"/>
              </a:rPr>
              <a:t> </a:t>
            </a:r>
            <a:r>
              <a:rPr lang="ru-RU" sz="1900" dirty="0">
                <a:latin typeface="Calibri"/>
              </a:rPr>
              <a:t>тысяч просмотров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4230" y="2235449"/>
            <a:ext cx="29507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latin typeface="Calibri"/>
              </a:rPr>
              <a:t>2 </a:t>
            </a:r>
            <a:r>
              <a:rPr lang="ru-RU" sz="1900" dirty="0" smtClean="0">
                <a:latin typeface="Calibri"/>
              </a:rPr>
              <a:t>505</a:t>
            </a:r>
            <a:r>
              <a:rPr lang="en-US" sz="1900" dirty="0" smtClean="0">
                <a:latin typeface="Calibri"/>
              </a:rPr>
              <a:t> </a:t>
            </a:r>
            <a:r>
              <a:rPr lang="ru-RU" sz="1900" dirty="0" smtClean="0">
                <a:latin typeface="Calibri"/>
              </a:rPr>
              <a:t>тысяч </a:t>
            </a:r>
            <a:r>
              <a:rPr lang="ru-RU" sz="1900" dirty="0">
                <a:latin typeface="Calibri"/>
              </a:rPr>
              <a:t>просмотров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9084" y="6141417"/>
            <a:ext cx="286406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latin typeface="Calibri"/>
              </a:rPr>
              <a:t>86 </a:t>
            </a:r>
            <a:r>
              <a:rPr lang="ru-RU" sz="1900" dirty="0">
                <a:latin typeface="Calibri"/>
              </a:rPr>
              <a:t>тысяч просмотров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01089" y="2248207"/>
            <a:ext cx="26481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latin typeface="Calibri"/>
              </a:rPr>
              <a:t>792 тысячи </a:t>
            </a:r>
            <a:r>
              <a:rPr lang="ru-RU" sz="1900" dirty="0">
                <a:latin typeface="Calibri"/>
              </a:rPr>
              <a:t>просмотров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25969" y="1575537"/>
            <a:ext cx="2689503" cy="98887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7146" y="5426970"/>
            <a:ext cx="2413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prstClr val="white"/>
                </a:solidFill>
              </a:rPr>
              <a:t>Портал </a:t>
            </a:r>
          </a:p>
          <a:p>
            <a:pPr algn="ctr"/>
            <a:r>
              <a:rPr lang="ru-RU" sz="900" dirty="0">
                <a:solidFill>
                  <a:prstClr val="white"/>
                </a:solidFill>
              </a:rPr>
              <a:t>«Предпрофессиональное образование»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41365" y="3574091"/>
            <a:ext cx="27836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Calibri"/>
              </a:rPr>
              <a:t>26</a:t>
            </a:r>
            <a:r>
              <a:rPr lang="ru-RU" sz="1900" dirty="0" smtClean="0">
                <a:latin typeface="Calibri"/>
              </a:rPr>
              <a:t>3</a:t>
            </a:r>
            <a:r>
              <a:rPr lang="en-US" sz="1900" dirty="0" smtClean="0">
                <a:latin typeface="Calibri"/>
              </a:rPr>
              <a:t> </a:t>
            </a:r>
            <a:r>
              <a:rPr lang="ru-RU" sz="1900" dirty="0" smtClean="0">
                <a:latin typeface="Calibri"/>
              </a:rPr>
              <a:t>тысячи </a:t>
            </a:r>
            <a:r>
              <a:rPr lang="ru-RU" sz="1900" dirty="0">
                <a:latin typeface="Calibri"/>
              </a:rPr>
              <a:t>просмотров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2363" y="4842281"/>
            <a:ext cx="26895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Calibri"/>
              </a:rPr>
              <a:t>12</a:t>
            </a:r>
            <a:r>
              <a:rPr lang="ru-RU" sz="1900" dirty="0" smtClean="0">
                <a:latin typeface="Calibri"/>
              </a:rPr>
              <a:t>5</a:t>
            </a:r>
            <a:r>
              <a:rPr lang="en-US" sz="1900" dirty="0" smtClean="0">
                <a:latin typeface="Calibri"/>
              </a:rPr>
              <a:t> </a:t>
            </a:r>
            <a:r>
              <a:rPr lang="ru-RU" sz="1900" dirty="0">
                <a:latin typeface="Calibri"/>
              </a:rPr>
              <a:t>тысяч просмотров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22631" y="2904230"/>
            <a:ext cx="2058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Мониторинг и </a:t>
            </a:r>
          </a:p>
          <a:p>
            <a:r>
              <a:rPr lang="ru-RU" sz="22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диагностика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7273" y="4256452"/>
            <a:ext cx="27865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Навигатор </a:t>
            </a:r>
          </a:p>
          <a:p>
            <a:r>
              <a:rPr lang="ru-RU" sz="1700" b="1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для директора</a:t>
            </a:r>
          </a:p>
        </p:txBody>
      </p:sp>
      <p:pic>
        <p:nvPicPr>
          <p:cNvPr id="38" name="Picture 3" descr="C:\Users\obuhovskayama\Desktop\подготовка к мэру\картинки\logo2018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76" y="1598629"/>
            <a:ext cx="1219290" cy="7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036" y="2981632"/>
            <a:ext cx="666230" cy="66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8683123" y="4837275"/>
            <a:ext cx="27014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latin typeface="Calibri"/>
              </a:rPr>
              <a:t>1</a:t>
            </a:r>
            <a:r>
              <a:rPr lang="en-US" sz="1900" dirty="0" smtClean="0">
                <a:latin typeface="Calibri"/>
              </a:rPr>
              <a:t>1</a:t>
            </a:r>
            <a:r>
              <a:rPr lang="ru-RU" sz="1900" dirty="0" smtClean="0">
                <a:latin typeface="Calibri"/>
              </a:rPr>
              <a:t>4</a:t>
            </a:r>
            <a:r>
              <a:rPr lang="en-US" sz="1900" dirty="0" smtClean="0">
                <a:latin typeface="Calibri"/>
              </a:rPr>
              <a:t> </a:t>
            </a:r>
            <a:r>
              <a:rPr lang="ru-RU" sz="1900" dirty="0" smtClean="0">
                <a:latin typeface="Calibri"/>
              </a:rPr>
              <a:t>тысяч </a:t>
            </a:r>
            <a:r>
              <a:rPr lang="ru-RU" sz="1900" dirty="0">
                <a:latin typeface="Calibri"/>
              </a:rPr>
              <a:t>просмотров</a:t>
            </a:r>
          </a:p>
        </p:txBody>
      </p:sp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012" y="4191410"/>
            <a:ext cx="1713906" cy="73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8815032" y="6103213"/>
            <a:ext cx="248251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Calibri"/>
              </a:rPr>
              <a:t>31 тысяча </a:t>
            </a:r>
            <a:r>
              <a:rPr lang="ru-RU" sz="1900" dirty="0">
                <a:latin typeface="Calibri"/>
              </a:rPr>
              <a:t>просмотров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52283" y="6098471"/>
            <a:ext cx="274574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latin typeface="Calibri"/>
              </a:rPr>
              <a:t>4</a:t>
            </a:r>
            <a:r>
              <a:rPr lang="ru-RU" sz="1900" dirty="0">
                <a:latin typeface="Calibri"/>
              </a:rPr>
              <a:t>4</a:t>
            </a:r>
            <a:r>
              <a:rPr lang="en-US" sz="1900" dirty="0" smtClean="0">
                <a:latin typeface="Calibri"/>
              </a:rPr>
              <a:t> </a:t>
            </a:r>
            <a:r>
              <a:rPr lang="ru-RU" sz="1900" dirty="0" smtClean="0">
                <a:latin typeface="Calibri"/>
              </a:rPr>
              <a:t>тысячи </a:t>
            </a:r>
            <a:r>
              <a:rPr lang="ru-RU" sz="1900" dirty="0">
                <a:latin typeface="Calibri"/>
              </a:rPr>
              <a:t>просмотров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42" y="5493682"/>
            <a:ext cx="2089439" cy="61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07" y="5468112"/>
            <a:ext cx="1908925" cy="72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4530518" y="1585535"/>
            <a:ext cx="2689503" cy="98887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622631" y="1576663"/>
            <a:ext cx="2689503" cy="98887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15807" y="2878987"/>
            <a:ext cx="2689503" cy="98887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09470" y="2914228"/>
            <a:ext cx="2689503" cy="98887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641365" y="2949838"/>
            <a:ext cx="2689503" cy="98887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9290" y="4176899"/>
            <a:ext cx="2689503" cy="98887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509470" y="4179309"/>
            <a:ext cx="2689503" cy="98887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646160" y="4169311"/>
            <a:ext cx="2689503" cy="98887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15807" y="5457892"/>
            <a:ext cx="2689503" cy="98887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646160" y="5443621"/>
            <a:ext cx="2689503" cy="98887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95196" y="5463538"/>
            <a:ext cx="2689503" cy="98887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77080" y="6540160"/>
            <a:ext cx="8641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Количество </a:t>
            </a:r>
            <a:r>
              <a:rPr lang="ru-RU" sz="1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просмотров не из Москвы </a:t>
            </a:r>
            <a:r>
              <a:rPr lang="ru-RU" sz="1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за </a:t>
            </a:r>
            <a:r>
              <a:rPr lang="ru-RU" sz="1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январь-июль </a:t>
            </a:r>
            <a:r>
              <a:rPr lang="ru-RU" sz="1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2018 года</a:t>
            </a:r>
            <a:endParaRPr lang="ru-RU" sz="140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8" name="Picture 3" descr="C:\Users\obuhovskayama\Desktop\подготовка к мэру\картинки\logo2018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63" y="4225760"/>
            <a:ext cx="1219290" cy="7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4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62" y="1212972"/>
            <a:ext cx="4068025" cy="1628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265" y="362319"/>
            <a:ext cx="1098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Принципы управления в системе образования города Москвы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65" y="2754912"/>
            <a:ext cx="4629003" cy="387798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Century Gothic" panose="020B0502020202020204" pitchFamily="34" charset="0"/>
              <a:buChar char="Θ"/>
            </a:pPr>
            <a:r>
              <a:rPr lang="ru-RU" sz="1600" dirty="0" smtClean="0">
                <a:latin typeface="Century Gothic" panose="020B0502020202020204" pitchFamily="34" charset="0"/>
              </a:rPr>
              <a:t>Определение объема финансирования конкретной школы </a:t>
            </a:r>
          </a:p>
          <a:p>
            <a:pPr marL="342900" indent="-342900">
              <a:spcBef>
                <a:spcPts val="1200"/>
              </a:spcBef>
              <a:buFont typeface="Century Gothic" panose="020B0502020202020204" pitchFamily="34" charset="0"/>
              <a:buChar char="Θ"/>
            </a:pPr>
            <a:endParaRPr lang="ru-RU" sz="1600" dirty="0" smtClean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Century Gothic" panose="020B0502020202020204" pitchFamily="34" charset="0"/>
              <a:buChar char="Θ"/>
            </a:pPr>
            <a:r>
              <a:rPr lang="ru-RU" sz="1600" dirty="0" smtClean="0">
                <a:latin typeface="Century Gothic" panose="020B0502020202020204" pitchFamily="34" charset="0"/>
              </a:rPr>
              <a:t>Оценка деятельности школы </a:t>
            </a:r>
          </a:p>
          <a:p>
            <a:pPr marL="342900" indent="-342900">
              <a:spcBef>
                <a:spcPts val="1200"/>
              </a:spcBef>
              <a:buFont typeface="Century Gothic" panose="020B0502020202020204" pitchFamily="34" charset="0"/>
              <a:buChar char="Θ"/>
            </a:pPr>
            <a:endParaRPr lang="ru-RU" sz="1600" dirty="0" smtClean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Century Gothic" panose="020B0502020202020204" pitchFamily="34" charset="0"/>
              <a:buChar char="Θ"/>
            </a:pPr>
            <a:r>
              <a:rPr lang="ru-RU" sz="1600" dirty="0" smtClean="0">
                <a:latin typeface="Century Gothic" panose="020B0502020202020204" pitchFamily="34" charset="0"/>
              </a:rPr>
              <a:t>Влияние на аттестацию руководителей образовательной организации </a:t>
            </a:r>
          </a:p>
          <a:p>
            <a:pPr marL="342900" indent="-342900">
              <a:spcBef>
                <a:spcPts val="1200"/>
              </a:spcBef>
              <a:buFont typeface="Century Gothic" panose="020B0502020202020204" pitchFamily="34" charset="0"/>
              <a:buChar char="Θ"/>
            </a:pPr>
            <a:endParaRPr lang="ru-RU" sz="1600" dirty="0" smtClean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Century Gothic" panose="020B0502020202020204" pitchFamily="34" charset="0"/>
              <a:buChar char="Θ"/>
            </a:pPr>
            <a:endParaRPr lang="ru-RU" sz="1600" dirty="0" smtClean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Century Gothic" panose="020B0502020202020204" pitchFamily="34" charset="0"/>
              <a:buChar char="Θ"/>
            </a:pPr>
            <a:r>
              <a:rPr lang="ru-RU" sz="1600" dirty="0" smtClean="0">
                <a:latin typeface="Century Gothic" panose="020B0502020202020204" pitchFamily="34" charset="0"/>
              </a:rPr>
              <a:t>Определение величины заработной платы директора школы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8621" y="2687040"/>
            <a:ext cx="4663122" cy="3908762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0"/>
              </a:spcBef>
              <a:buFont typeface="Century Gothic" panose="020B0502020202020204" pitchFamily="34" charset="0"/>
              <a:buChar char="+"/>
            </a:pPr>
            <a:r>
              <a:rPr lang="ru-RU" dirty="0" smtClean="0">
                <a:latin typeface="Century Gothic" panose="020B0502020202020204" pitchFamily="34" charset="0"/>
              </a:rPr>
              <a:t>Установление правил функционирования отрасли в пределах региональных полномочий</a:t>
            </a:r>
          </a:p>
          <a:p>
            <a:pPr marL="342900" indent="-342900">
              <a:spcBef>
                <a:spcPts val="3000"/>
              </a:spcBef>
              <a:buFont typeface="Century Gothic" panose="020B0502020202020204" pitchFamily="34" charset="0"/>
              <a:buChar char="+"/>
            </a:pPr>
            <a:r>
              <a:rPr lang="ru-RU" dirty="0" smtClean="0">
                <a:latin typeface="Century Gothic" panose="020B0502020202020204" pitchFamily="34" charset="0"/>
              </a:rPr>
              <a:t>Осуществление контроля соблюдения федерального и регионального законодательства в сфере образования </a:t>
            </a:r>
          </a:p>
          <a:p>
            <a:pPr marL="342900" indent="-342900">
              <a:spcBef>
                <a:spcPts val="3000"/>
              </a:spcBef>
              <a:buFont typeface="Century Gothic" panose="020B0502020202020204" pitchFamily="34" charset="0"/>
              <a:buChar char="+"/>
            </a:pPr>
            <a:r>
              <a:rPr lang="ru-RU" dirty="0" smtClean="0">
                <a:latin typeface="Century Gothic" panose="020B0502020202020204" pitchFamily="34" charset="0"/>
              </a:rPr>
              <a:t>Назначение на должность  руководителей образовательной организации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032" y="1212972"/>
            <a:ext cx="3780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Функции, от которых </a:t>
            </a:r>
            <a:r>
              <a:rPr lang="ru-RU" sz="28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ДОгМ</a:t>
            </a:r>
            <a:r>
              <a:rPr lang="ru-RU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отказался</a:t>
            </a:r>
            <a:endParaRPr lang="ru-RU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1615" y="1212972"/>
            <a:ext cx="39452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Функции, которые </a:t>
            </a:r>
            <a:r>
              <a:rPr lang="ru-RU" sz="28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ДОгМ</a:t>
            </a:r>
            <a:r>
              <a:rPr lang="ru-RU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оставил за собой</a:t>
            </a:r>
            <a:endParaRPr lang="ru-RU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260809">
            <a:off x="3809017" y="3785284"/>
            <a:ext cx="2140814" cy="486287"/>
          </a:xfrm>
          <a:prstGeom prst="rect">
            <a:avLst/>
          </a:prstGeom>
          <a:noFill/>
          <a:ln w="11430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Определяет Рейтинг</a:t>
            </a:r>
            <a:endParaRPr lang="ru-RU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260809">
            <a:off x="3823696" y="4770079"/>
            <a:ext cx="2126135" cy="892552"/>
          </a:xfrm>
          <a:prstGeom prst="rect">
            <a:avLst/>
          </a:prstGeom>
          <a:noFill/>
          <a:ln w="11430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Определяют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 членов Аттестационной комиссии</a:t>
            </a:r>
            <a:endParaRPr lang="ru-RU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260809">
            <a:off x="3855087" y="5940097"/>
            <a:ext cx="2145239" cy="486287"/>
          </a:xfrm>
          <a:prstGeom prst="rect">
            <a:avLst/>
          </a:prstGeom>
          <a:noFill/>
          <a:ln w="11430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Определяет Формула</a:t>
            </a:r>
            <a:endParaRPr lang="ru-RU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260809">
            <a:off x="3809017" y="3019322"/>
            <a:ext cx="2140814" cy="498598"/>
          </a:xfrm>
          <a:prstGeom prst="rect">
            <a:avLst/>
          </a:prstGeom>
          <a:noFill/>
          <a:ln w="11430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Определяют Формулы</a:t>
            </a:r>
            <a:endParaRPr lang="ru-RU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799" y="6547305"/>
            <a:ext cx="2743200" cy="365125"/>
          </a:xfrm>
        </p:spPr>
        <p:txBody>
          <a:bodyPr/>
          <a:lstStyle/>
          <a:p>
            <a:r>
              <a:rPr lang="ru-RU" sz="1400" b="1" dirty="0" smtClean="0">
                <a:solidFill>
                  <a:srgbClr val="8B7E59"/>
                </a:solidFill>
                <a:latin typeface="Century Gothic" panose="020B0502020202020204" pitchFamily="34" charset="0"/>
              </a:rPr>
              <a:t>28</a:t>
            </a:r>
            <a:endParaRPr lang="ru-RU" sz="1400" b="1" dirty="0">
              <a:solidFill>
                <a:srgbClr val="8B7E5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57044"/>
              </p:ext>
            </p:extLst>
          </p:nvPr>
        </p:nvGraphicFramePr>
        <p:xfrm>
          <a:off x="9259888" y="2735263"/>
          <a:ext cx="2638425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Диаграмма" r:id="rId4" imgW="2644081" imgH="2712771" progId="Excel.Chart.8">
                  <p:embed/>
                </p:oleObj>
              </mc:Choice>
              <mc:Fallback>
                <p:oleObj name="Диаграмма" r:id="rId4" imgW="2644081" imgH="271277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9888" y="2735263"/>
                        <a:ext cx="2638425" cy="270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3424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195DB"/>
                </a:solidFill>
                <a:latin typeface="Century Gothic" panose="020B0502020202020204" pitchFamily="34" charset="0"/>
              </a:rPr>
              <a:t>2</a:t>
            </a:r>
            <a:endParaRPr lang="ru-RU" altLang="ru-RU" sz="1400" b="1" dirty="0" smtClean="0">
              <a:solidFill>
                <a:srgbClr val="0195DB"/>
              </a:solidFill>
              <a:latin typeface="Century Gothic" panose="020B0502020202020204" pitchFamily="34" charset="0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107949" y="494155"/>
            <a:ext cx="11712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Итоги проведения государственной итоговой аттестации в 11-х классах</a:t>
            </a:r>
          </a:p>
        </p:txBody>
      </p:sp>
      <p:sp>
        <p:nvSpPr>
          <p:cNvPr id="31749" name="TextBox 21"/>
          <p:cNvSpPr txBox="1">
            <a:spLocks noChangeArrowheads="1"/>
          </p:cNvSpPr>
          <p:nvPr/>
        </p:nvSpPr>
        <p:spPr bwMode="auto">
          <a:xfrm>
            <a:off x="9718675" y="2443163"/>
            <a:ext cx="17986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FF0000"/>
                </a:solidFill>
                <a:latin typeface="Century Gothic" panose="020B0502020202020204" pitchFamily="34" charset="0"/>
              </a:rPr>
              <a:t>250 и более баллов</a:t>
            </a:r>
          </a:p>
        </p:txBody>
      </p:sp>
      <p:sp>
        <p:nvSpPr>
          <p:cNvPr id="31750" name="Прямоугольник 8"/>
          <p:cNvSpPr>
            <a:spLocks noChangeArrowheads="1"/>
          </p:cNvSpPr>
          <p:nvPr/>
        </p:nvSpPr>
        <p:spPr bwMode="auto">
          <a:xfrm>
            <a:off x="4032250" y="2443163"/>
            <a:ext cx="1562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FF0000"/>
                </a:solidFill>
                <a:latin typeface="Century Gothic" panose="020B0502020202020204" pitchFamily="34" charset="0"/>
              </a:rPr>
              <a:t>более 220 баллов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02063" y="5322888"/>
            <a:ext cx="1889125" cy="246062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 defTabSz="914378">
              <a:defRPr/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Количество выпускников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6113463" y="3711575"/>
            <a:ext cx="652462" cy="469900"/>
          </a:xfrm>
          <a:prstGeom prst="rightArrow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4378">
              <a:defRPr/>
            </a:pPr>
            <a:endParaRPr lang="ru-RU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1753" name="TextBox 6"/>
          <p:cNvSpPr txBox="1">
            <a:spLocks noChangeArrowheads="1"/>
          </p:cNvSpPr>
          <p:nvPr/>
        </p:nvSpPr>
        <p:spPr bwMode="auto">
          <a:xfrm>
            <a:off x="6084888" y="3822700"/>
            <a:ext cx="7096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smtClean="0">
                <a:solidFill>
                  <a:prstClr val="black"/>
                </a:solidFill>
                <a:latin typeface="Century Gothic" panose="020B0502020202020204" pitchFamily="34" charset="0"/>
              </a:rPr>
              <a:t>Из них:</a:t>
            </a:r>
          </a:p>
        </p:txBody>
      </p:sp>
      <p:sp>
        <p:nvSpPr>
          <p:cNvPr id="31754" name="TextBox 17"/>
          <p:cNvSpPr txBox="1">
            <a:spLocks noChangeArrowheads="1"/>
          </p:cNvSpPr>
          <p:nvPr/>
        </p:nvSpPr>
        <p:spPr bwMode="auto">
          <a:xfrm>
            <a:off x="7167563" y="2443163"/>
            <a:ext cx="1766887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FF0000"/>
                </a:solidFill>
                <a:latin typeface="Century Gothic" panose="020B0502020202020204" pitchFamily="34" charset="0"/>
              </a:rPr>
              <a:t>от 220 до 249 баллов</a:t>
            </a:r>
          </a:p>
        </p:txBody>
      </p:sp>
      <p:sp>
        <p:nvSpPr>
          <p:cNvPr id="31755" name="Прямоугольник 12"/>
          <p:cNvSpPr>
            <a:spLocks noChangeArrowheads="1"/>
          </p:cNvSpPr>
          <p:nvPr/>
        </p:nvSpPr>
        <p:spPr bwMode="auto">
          <a:xfrm>
            <a:off x="708025" y="2211388"/>
            <a:ext cx="255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FF0000"/>
                </a:solidFill>
                <a:latin typeface="Century Gothic" panose="020B0502020202020204" pitchFamily="34" charset="0"/>
              </a:rPr>
              <a:t>Количество </a:t>
            </a:r>
          </a:p>
          <a:p>
            <a:pPr algn="ct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FF0000"/>
                </a:solidFill>
                <a:latin typeface="Century Gothic" panose="020B0502020202020204" pitchFamily="34" charset="0"/>
              </a:rPr>
              <a:t>высокобалльных результатов </a:t>
            </a:r>
          </a:p>
          <a:p>
            <a:pPr algn="ct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FF0000"/>
                </a:solidFill>
                <a:latin typeface="Century Gothic" panose="020B0502020202020204" pitchFamily="34" charset="0"/>
              </a:rPr>
              <a:t>(от 81 до 100 баллов)</a:t>
            </a:r>
            <a:endParaRPr lang="ru-RU" altLang="ru-RU" sz="1200" b="1" smtClean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1756" name="TextBox 22"/>
          <p:cNvSpPr txBox="1">
            <a:spLocks noChangeArrowheads="1"/>
          </p:cNvSpPr>
          <p:nvPr/>
        </p:nvSpPr>
        <p:spPr bwMode="auto">
          <a:xfrm>
            <a:off x="4832350" y="1582738"/>
            <a:ext cx="5416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Количество выпускников,</a:t>
            </a:r>
            <a:r>
              <a:rPr lang="ru-RU" alt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набравших по итогам сдачи ЕГЭ по трем предметам</a:t>
            </a:r>
            <a:endParaRPr lang="ru-RU" altLang="ru-RU" sz="14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57288" y="5300663"/>
            <a:ext cx="1698625" cy="246062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 defTabSz="914378">
              <a:defRPr/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Количество результатов 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1062038" y="2117725"/>
            <a:ext cx="1847850" cy="4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9" name="TextBox 23"/>
          <p:cNvSpPr txBox="1">
            <a:spLocks noChangeArrowheads="1"/>
          </p:cNvSpPr>
          <p:nvPr/>
        </p:nvSpPr>
        <p:spPr bwMode="auto">
          <a:xfrm>
            <a:off x="2290763" y="1717675"/>
            <a:ext cx="892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  <a:latin typeface="Century Gothic" panose="020B0502020202020204" pitchFamily="34" charset="0"/>
              </a:rPr>
              <a:t>100</a:t>
            </a:r>
          </a:p>
        </p:txBody>
      </p:sp>
      <p:sp>
        <p:nvSpPr>
          <p:cNvPr id="31760" name="TextBox 25"/>
          <p:cNvSpPr txBox="1">
            <a:spLocks noChangeArrowheads="1"/>
          </p:cNvSpPr>
          <p:nvPr/>
        </p:nvSpPr>
        <p:spPr bwMode="auto">
          <a:xfrm>
            <a:off x="1379538" y="1717675"/>
            <a:ext cx="709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  <a:latin typeface="Century Gothic" panose="020B0502020202020204" pitchFamily="34" charset="0"/>
              </a:rPr>
              <a:t>81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1604963" y="2030413"/>
            <a:ext cx="0" cy="187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762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277730"/>
              </p:ext>
            </p:extLst>
          </p:nvPr>
        </p:nvGraphicFramePr>
        <p:xfrm>
          <a:off x="639763" y="2874963"/>
          <a:ext cx="2733675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Диаграмма" r:id="rId6" imgW="3072650" imgH="2859272" progId="Excel.Chart.8">
                  <p:embed/>
                </p:oleObj>
              </mc:Choice>
              <mc:Fallback>
                <p:oleObj name="Диаграмма" r:id="rId6" imgW="3072650" imgH="285927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2874963"/>
                        <a:ext cx="2733675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3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566156"/>
              </p:ext>
            </p:extLst>
          </p:nvPr>
        </p:nvGraphicFramePr>
        <p:xfrm>
          <a:off x="3427413" y="2735263"/>
          <a:ext cx="2638425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Диаграмма" r:id="rId8" imgW="2645893" imgH="2719052" progId="Excel.Chart.8">
                  <p:embed/>
                </p:oleObj>
              </mc:Choice>
              <mc:Fallback>
                <p:oleObj name="Диаграмма" r:id="rId8" imgW="2645893" imgH="271905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3" y="2735263"/>
                        <a:ext cx="2638425" cy="271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4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179162"/>
              </p:ext>
            </p:extLst>
          </p:nvPr>
        </p:nvGraphicFramePr>
        <p:xfrm>
          <a:off x="6732588" y="2735263"/>
          <a:ext cx="2638425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Диаграмма" r:id="rId10" imgW="2645893" imgH="2719052" progId="Excel.Chart.8">
                  <p:embed/>
                </p:oleObj>
              </mc:Choice>
              <mc:Fallback>
                <p:oleObj name="Диаграмма" r:id="rId10" imgW="2645893" imgH="271905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735263"/>
                        <a:ext cx="2638425" cy="270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369425" y="2790825"/>
            <a:ext cx="2497138" cy="2633663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326563" y="2443163"/>
            <a:ext cx="0" cy="298132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9369425" y="5351463"/>
            <a:ext cx="250031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1820525" y="2581275"/>
            <a:ext cx="0" cy="2965450"/>
          </a:xfrm>
          <a:prstGeom prst="line">
            <a:avLst/>
          </a:prstGeom>
          <a:ln w="698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424862" y="5352257"/>
            <a:ext cx="1889125" cy="246062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 defTabSz="914378">
              <a:defRPr/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Количество выпускников</a:t>
            </a:r>
          </a:p>
        </p:txBody>
      </p:sp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5117520"/>
            <a:ext cx="1895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72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828" y="290357"/>
            <a:ext cx="11300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Образование – одна из первых отраслей Москвы, которая начала реализацию принципа «выравнивания районов»</a:t>
            </a:r>
          </a:p>
          <a:p>
            <a:endParaRPr lang="ru-RU" sz="2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68" y="1687899"/>
            <a:ext cx="472705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latin typeface="Century Gothic" panose="020B0502020202020204" pitchFamily="34" charset="0"/>
              </a:rPr>
              <a:t>«В </a:t>
            </a:r>
            <a:r>
              <a:rPr lang="ru-RU" dirty="0">
                <a:latin typeface="Century Gothic" panose="020B0502020202020204" pitchFamily="34" charset="0"/>
              </a:rPr>
              <a:t>Москве всегда было замечательное образование. Прекрасные школы. Некоторых директоров школ знала вся Россия. Но в чём была проблема? У нас </a:t>
            </a:r>
            <a:r>
              <a:rPr lang="ru-RU" b="1" dirty="0">
                <a:latin typeface="Century Gothic" panose="020B0502020202020204" pitchFamily="34" charset="0"/>
              </a:rPr>
              <a:t>было несколько десятков </a:t>
            </a:r>
            <a:r>
              <a:rPr lang="ru-RU" b="1" dirty="0" err="1">
                <a:latin typeface="Century Gothic" panose="020B0502020202020204" pitchFamily="34" charset="0"/>
              </a:rPr>
              <a:t>суперотличных</a:t>
            </a:r>
            <a:r>
              <a:rPr lang="ru-RU" b="1" dirty="0">
                <a:latin typeface="Century Gothic" panose="020B0502020202020204" pitchFamily="34" charset="0"/>
              </a:rPr>
              <a:t> школ и огромное количество школ, которые не давали качественного </a:t>
            </a:r>
            <a:r>
              <a:rPr lang="ru-RU" b="1" dirty="0" smtClean="0">
                <a:latin typeface="Century Gothic" panose="020B0502020202020204" pitchFamily="34" charset="0"/>
              </a:rPr>
              <a:t>образования. </a:t>
            </a:r>
            <a:r>
              <a:rPr lang="en-US" dirty="0" smtClean="0">
                <a:latin typeface="Century Gothic" panose="020B0502020202020204" pitchFamily="34" charset="0"/>
              </a:rPr>
              <a:t>[</a:t>
            </a:r>
            <a:r>
              <a:rPr lang="ru-RU" dirty="0" smtClean="0">
                <a:latin typeface="Century Gothic" panose="020B0502020202020204" pitchFamily="34" charset="0"/>
              </a:rPr>
              <a:t>…</a:t>
            </a:r>
            <a:r>
              <a:rPr lang="en-US" dirty="0" smtClean="0">
                <a:latin typeface="Century Gothic" panose="020B0502020202020204" pitchFamily="34" charset="0"/>
              </a:rPr>
              <a:t>]</a:t>
            </a:r>
            <a:r>
              <a:rPr lang="ru-RU" dirty="0">
                <a:latin typeface="Century Gothic" panose="020B0502020202020204" pitchFamily="34" charset="0"/>
              </a:rPr>
              <a:t> Есть школы элитные, и есть школы для всех. В большинстве школ </a:t>
            </a:r>
            <a:r>
              <a:rPr lang="ru-RU" b="1" dirty="0">
                <a:latin typeface="Century Gothic" panose="020B0502020202020204" pitchFamily="34" charset="0"/>
              </a:rPr>
              <a:t>дети изначально были обречены на то, что они будут получать более слабое образование</a:t>
            </a:r>
            <a:r>
              <a:rPr lang="ru-RU" dirty="0">
                <a:latin typeface="Century Gothic" panose="020B0502020202020204" pitchFamily="34" charset="0"/>
              </a:rPr>
              <a:t> и соответственно низкие стартовые возможности в этой </a:t>
            </a:r>
            <a:r>
              <a:rPr lang="ru-RU" dirty="0" smtClean="0">
                <a:latin typeface="Century Gothic" panose="020B0502020202020204" pitchFamily="34" charset="0"/>
              </a:rPr>
              <a:t>жизни»</a:t>
            </a:r>
            <a:endParaRPr lang="ru-RU" dirty="0">
              <a:latin typeface="Century Gothic" panose="020B0502020202020204" pitchFamily="34" charset="0"/>
            </a:endParaRPr>
          </a:p>
          <a:p>
            <a:pPr fontAlgn="base"/>
            <a:endParaRPr lang="ru-RU" dirty="0">
              <a:latin typeface="Century Gothic" panose="020B0502020202020204" pitchFamily="34" charset="0"/>
            </a:endParaRPr>
          </a:p>
          <a:p>
            <a:pPr fontAlgn="base"/>
            <a:endParaRPr lang="ru-RU" dirty="0">
              <a:latin typeface="Century Gothic" panose="020B0502020202020204" pitchFamily="34" charset="0"/>
            </a:endParaRPr>
          </a:p>
          <a:p>
            <a:pPr fontAlgn="base"/>
            <a:r>
              <a:rPr lang="ru-RU" dirty="0">
                <a:latin typeface="Century Gothic" panose="020B0502020202020204" pitchFamily="34" charset="0"/>
              </a:rPr>
              <a:t/>
            </a:r>
            <a:br>
              <a:rPr lang="ru-RU" dirty="0">
                <a:latin typeface="Century Gothic" panose="020B0502020202020204" pitchFamily="34" charset="0"/>
              </a:rPr>
            </a:b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9901" y="5919614"/>
            <a:ext cx="88604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Из </a:t>
            </a:r>
            <a:r>
              <a:rPr lang="ru-RU" sz="1600" i="1" dirty="0"/>
              <a:t>выступления Мэра Москвы С.С. </a:t>
            </a:r>
            <a:r>
              <a:rPr lang="ru-RU" sz="1600" i="1" dirty="0" err="1" smtClean="0"/>
              <a:t>Собянина</a:t>
            </a:r>
            <a:r>
              <a:rPr lang="ru-RU" sz="1600" i="1" dirty="0" smtClean="0"/>
              <a:t> на </a:t>
            </a:r>
            <a:r>
              <a:rPr lang="ru-RU" sz="1600" i="1" dirty="0"/>
              <a:t>пленарной сессии </a:t>
            </a:r>
            <a:r>
              <a:rPr lang="ru-RU" sz="1600" i="1" dirty="0" err="1"/>
              <a:t>Moscow</a:t>
            </a:r>
            <a:r>
              <a:rPr lang="ru-RU" sz="1600" i="1" dirty="0"/>
              <a:t> </a:t>
            </a:r>
            <a:r>
              <a:rPr lang="ru-RU" sz="1600" i="1" dirty="0" err="1"/>
              <a:t>Urban</a:t>
            </a:r>
            <a:r>
              <a:rPr lang="ru-RU" sz="1600" i="1" dirty="0"/>
              <a:t> </a:t>
            </a:r>
            <a:r>
              <a:rPr lang="ru-RU" sz="1600" i="1" dirty="0" err="1"/>
              <a:t>Forum</a:t>
            </a:r>
            <a:r>
              <a:rPr lang="ru-RU" sz="1600" i="1" dirty="0"/>
              <a:t> </a:t>
            </a:r>
            <a:r>
              <a:rPr lang="ru-RU" sz="1600" i="1" dirty="0" smtClean="0"/>
              <a:t>2018)</a:t>
            </a:r>
            <a:endParaRPr lang="ru-RU" sz="16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84535" y="1687899"/>
            <a:ext cx="4598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>
                <a:latin typeface="Century Gothic" panose="020B0502020202020204" pitchFamily="34" charset="0"/>
              </a:rPr>
              <a:t>«Поставили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ученика в центре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школы</a:t>
            </a:r>
            <a:r>
              <a:rPr lang="ru-RU" dirty="0">
                <a:latin typeface="Century Gothic" panose="020B0502020202020204" pitchFamily="34" charset="0"/>
              </a:rPr>
              <a:t>. Всё теперь зависит от него — и благополучие школы, и благополучие педагога.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Ситуация изменилась</a:t>
            </a:r>
            <a:r>
              <a:rPr lang="ru-RU" b="1" dirty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таким образом, что средний уровень качества образования вырос более чем в два раза. И сегодня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независимо от того, в какой ты школе учишься, ты получаешь хорошее образование</a:t>
            </a:r>
            <a:r>
              <a:rPr lang="ru-RU" dirty="0" smtClean="0">
                <a:latin typeface="Century Gothic" panose="020B0502020202020204" pitchFamily="34" charset="0"/>
              </a:rPr>
              <a:t>»</a:t>
            </a:r>
            <a:r>
              <a:rPr lang="ru-RU" dirty="0">
                <a:latin typeface="Century Gothic" panose="020B0502020202020204" pitchFamily="34" charset="0"/>
              </a:rPr>
              <a:t/>
            </a:r>
            <a:br>
              <a:rPr lang="ru-RU" dirty="0">
                <a:latin typeface="Century Gothic" panose="020B0502020202020204" pitchFamily="34" charset="0"/>
              </a:rPr>
            </a:b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8" name="Picture 2" descr="https://moscowchanges.ru/wp-content/uploads/2018/07/PLN_15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695" y="1704902"/>
            <a:ext cx="2374231" cy="158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31" y="3424419"/>
            <a:ext cx="2361095" cy="236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799" y="6547305"/>
            <a:ext cx="2743200" cy="365125"/>
          </a:xfrm>
        </p:spPr>
        <p:txBody>
          <a:bodyPr/>
          <a:lstStyle/>
          <a:p>
            <a:r>
              <a:rPr lang="ru-RU" sz="1400" b="1" dirty="0" smtClean="0">
                <a:solidFill>
                  <a:srgbClr val="8B7E59"/>
                </a:solidFill>
                <a:latin typeface="Century Gothic" panose="020B0502020202020204" pitchFamily="34" charset="0"/>
              </a:rPr>
              <a:t>29</a:t>
            </a:r>
            <a:endParaRPr lang="ru-RU" sz="1400" b="1" dirty="0">
              <a:solidFill>
                <a:srgbClr val="8B7E5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316" y="449661"/>
            <a:ext cx="11505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cap="all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40502"/>
            <a:ext cx="12267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Результаты </a:t>
            </a:r>
            <a:r>
              <a:rPr lang="ru-RU" sz="2400" b="1" dirty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участия московских школьников во Всероссийской олимпиаде школьников</a:t>
            </a:r>
          </a:p>
        </p:txBody>
      </p:sp>
      <p:graphicFrame>
        <p:nvGraphicFramePr>
          <p:cNvPr id="1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090522"/>
              </p:ext>
            </p:extLst>
          </p:nvPr>
        </p:nvGraphicFramePr>
        <p:xfrm>
          <a:off x="106328" y="1229587"/>
          <a:ext cx="11464349" cy="557142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58929"/>
                <a:gridCol w="4456315"/>
                <a:gridCol w="1277359"/>
                <a:gridCol w="1235819"/>
                <a:gridCol w="1318899"/>
                <a:gridCol w="1308514"/>
                <a:gridCol w="1308514"/>
              </a:tblGrid>
              <a:tr h="61563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№ п/п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Показатель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2010 год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2015 год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2016 год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2017 год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2018 год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15635">
                <a:tc row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Количество московских </a:t>
                      </a: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победителей </a:t>
                      </a: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заключительного этапа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 , чел 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76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124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145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167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charset="0"/>
                        </a:rPr>
                        <a:t>191</a:t>
                      </a:r>
                    </a:p>
                  </a:txBody>
                  <a:tcPr marL="68573" marR="68573" marT="0" marB="0" anchor="ctr" horzOverflow="overflow"/>
                </a:tc>
              </a:tr>
              <a:tr h="52104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доля</a:t>
                      </a:r>
                      <a:r>
                        <a:rPr kumimoji="0" lang="ru-RU" alt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 по РФ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23,8%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33,5%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39,7 %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44,2 %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charset="0"/>
                        </a:rPr>
                        <a:t>50,6 %</a:t>
                      </a:r>
                    </a:p>
                  </a:txBody>
                  <a:tcPr marL="68573" marR="68573" marT="0" marB="0" anchor="ctr" horzOverflow="overflow"/>
                </a:tc>
              </a:tr>
              <a:tr h="615635">
                <a:tc row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Количество московских </a:t>
                      </a: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призеров </a:t>
                      </a: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заключительного этапа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 , чел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459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554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650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charset="0"/>
                        </a:rPr>
                        <a:t>715</a:t>
                      </a:r>
                    </a:p>
                  </a:txBody>
                  <a:tcPr marL="68573" marR="68573" marT="0" marB="0" anchor="ctr" horzOverflow="overflow"/>
                </a:tc>
              </a:tr>
              <a:tr h="52104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доля</a:t>
                      </a:r>
                      <a:r>
                        <a:rPr kumimoji="0" lang="ru-RU" altLang="ru-RU" sz="16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 по РФ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17,4%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27,3%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30,3%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35,1%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charset="0"/>
                        </a:rPr>
                        <a:t>37,4 %</a:t>
                      </a:r>
                    </a:p>
                  </a:txBody>
                  <a:tcPr marL="68573" marR="68573" marT="0" marB="0" anchor="ctr" horzOverflow="overflow"/>
                </a:tc>
              </a:tr>
              <a:tr h="615635">
                <a:tc row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Количество </a:t>
                      </a: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победителей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 и </a:t>
                      </a: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призеров </a:t>
                      </a: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заключительного этапа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, чел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278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583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699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817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charset="0"/>
                        </a:rPr>
                        <a:t>906</a:t>
                      </a:r>
                    </a:p>
                  </a:txBody>
                  <a:tcPr marL="68573" marR="68573" marT="0" marB="0" anchor="ctr" horzOverflow="overflow"/>
                </a:tc>
              </a:tr>
              <a:tr h="52104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доля</a:t>
                      </a:r>
                      <a:r>
                        <a:rPr kumimoji="0" lang="ru-RU" alt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 по РФ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18,8%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28,4%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31,9%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36,6%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charset="0"/>
                        </a:rPr>
                        <a:t>39,7 %</a:t>
                      </a:r>
                    </a:p>
                  </a:txBody>
                  <a:tcPr marL="68573" marR="68573" marT="0" marB="0" anchor="ctr" horzOverflow="overflow"/>
                </a:tc>
              </a:tr>
              <a:tr h="93011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Количество </a:t>
                      </a: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Школ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, подготовивших </a:t>
                      </a: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победителей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 и </a:t>
                      </a: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призеров </a:t>
                      </a: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заключительного этапа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kumimoji="0" lang="ru-RU" alt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ед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74            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181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214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222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charset="0"/>
                        </a:rPr>
                        <a:t>227</a:t>
                      </a:r>
                    </a:p>
                  </a:txBody>
                  <a:tcPr marL="68573" marR="68573" marT="0" marB="0" anchor="ctr" horzOverflow="overflow"/>
                </a:tc>
              </a:tr>
              <a:tr h="61563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Количество </a:t>
                      </a: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Школ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, подготовивших </a:t>
                      </a: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победителей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заключительного этапа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kumimoji="0" lang="ru-RU" alt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ед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43             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66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75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79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cs typeface="Arial" charset="0"/>
                      </a:endParaRP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charset="0"/>
                        </a:rPr>
                        <a:t>92</a:t>
                      </a:r>
                    </a:p>
                  </a:txBody>
                  <a:tcPr marL="68573" marR="68573" marT="0" marB="0" anchor="ctr" horzOverflow="overflow"/>
                </a:tc>
              </a:tr>
            </a:tbl>
          </a:graphicData>
        </a:graphic>
      </p:graphicFrame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4928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195DB"/>
                </a:solidFill>
                <a:latin typeface="Century Gothic" panose="020B0502020202020204" pitchFamily="34" charset="0"/>
              </a:rPr>
              <a:t>3</a:t>
            </a:r>
            <a:endParaRPr lang="ru-RU" altLang="ru-RU" sz="1400" b="1" dirty="0" smtClean="0">
              <a:solidFill>
                <a:srgbClr val="0195D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6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316" y="449661"/>
            <a:ext cx="11505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cap="all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11668887" y="6340843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0094DA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10173"/>
            <a:ext cx="11380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Динамика результатов участия </a:t>
            </a:r>
            <a:r>
              <a:rPr lang="ru-RU" sz="2400" b="1" dirty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московских школьников </a:t>
            </a:r>
            <a:r>
              <a:rPr lang="ru-RU" sz="24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на заключительном этапе </a:t>
            </a:r>
            <a:r>
              <a:rPr lang="ru-RU" sz="2400" b="1" dirty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Всероссийской </a:t>
            </a:r>
            <a:r>
              <a:rPr lang="ru-RU" sz="24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олимпиады </a:t>
            </a:r>
            <a:r>
              <a:rPr lang="ru-RU" sz="2400" b="1" dirty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школьников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89417796"/>
              </p:ext>
            </p:extLst>
          </p:nvPr>
        </p:nvGraphicFramePr>
        <p:xfrm>
          <a:off x="243235" y="1921764"/>
          <a:ext cx="2689027" cy="431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4231" y="1239824"/>
            <a:ext cx="2718852" cy="830993"/>
          </a:xfrm>
          <a:prstGeom prst="rect">
            <a:avLst/>
          </a:prstGeom>
          <a:noFill/>
        </p:spPr>
        <p:txBody>
          <a:bodyPr wrap="square" lIns="91372" tIns="45718" rIns="91372" bIns="4571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Абсолютная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динамика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показателей Москвы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по </a:t>
            </a: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победителям</a:t>
            </a:r>
            <a:endParaRPr lang="ru-RU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4656" y="2463185"/>
            <a:ext cx="399972" cy="2795699"/>
          </a:xfrm>
          <a:prstGeom prst="rect">
            <a:avLst/>
          </a:prstGeom>
          <a:noFill/>
        </p:spPr>
        <p:txBody>
          <a:bodyPr vert="vert270" wrap="square" lIns="91372" tIns="45718" rIns="91372" bIns="45718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Количество победителей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4389211"/>
              </p:ext>
            </p:extLst>
          </p:nvPr>
        </p:nvGraphicFramePr>
        <p:xfrm>
          <a:off x="3268253" y="2263366"/>
          <a:ext cx="2509925" cy="413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953083" y="1252417"/>
            <a:ext cx="3405521" cy="830993"/>
          </a:xfrm>
          <a:prstGeom prst="rect">
            <a:avLst/>
          </a:prstGeom>
          <a:noFill/>
        </p:spPr>
        <p:txBody>
          <a:bodyPr wrap="square" lIns="91372" tIns="45718" rIns="91372" bIns="4571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Абсолютная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динамика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показателей Москвы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по </a:t>
            </a: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победителям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и </a:t>
            </a: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призерам</a:t>
            </a:r>
            <a:endParaRPr lang="ru-RU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8281" y="2680326"/>
            <a:ext cx="399972" cy="2361420"/>
          </a:xfrm>
          <a:prstGeom prst="rect">
            <a:avLst/>
          </a:prstGeom>
          <a:noFill/>
        </p:spPr>
        <p:txBody>
          <a:bodyPr vert="vert270" wrap="square" lIns="91372" tIns="45718" rIns="91372" bIns="45718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Количество дипломов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154051856"/>
              </p:ext>
            </p:extLst>
          </p:nvPr>
        </p:nvGraphicFramePr>
        <p:xfrm>
          <a:off x="5461307" y="2236206"/>
          <a:ext cx="3574052" cy="410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050555" y="1270233"/>
            <a:ext cx="3150787" cy="830993"/>
          </a:xfrm>
          <a:prstGeom prst="rect">
            <a:avLst/>
          </a:prstGeom>
          <a:noFill/>
        </p:spPr>
        <p:txBody>
          <a:bodyPr wrap="square" lIns="91372" tIns="45718" rIns="91372" bIns="4571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Относительная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динамика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показателей Москвы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по </a:t>
            </a: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победителям</a:t>
            </a:r>
            <a:endParaRPr lang="ru-RU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758659572"/>
              </p:ext>
            </p:extLst>
          </p:nvPr>
        </p:nvGraphicFramePr>
        <p:xfrm>
          <a:off x="8410575" y="2181886"/>
          <a:ext cx="3781426" cy="434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002016" y="1268859"/>
            <a:ext cx="3374072" cy="830993"/>
          </a:xfrm>
          <a:prstGeom prst="rect">
            <a:avLst/>
          </a:prstGeom>
          <a:noFill/>
        </p:spPr>
        <p:txBody>
          <a:bodyPr wrap="square" lIns="91372" tIns="45718" rIns="91372" bIns="4571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Относительная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динамика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показателей Москвы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по </a:t>
            </a: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победителям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и </a:t>
            </a: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призерам</a:t>
            </a:r>
            <a:endParaRPr lang="ru-RU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3424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195DB"/>
                </a:solidFill>
                <a:latin typeface="Century Gothic" panose="020B0502020202020204" pitchFamily="34" charset="0"/>
              </a:rPr>
              <a:t>4</a:t>
            </a:r>
            <a:endParaRPr lang="ru-RU" altLang="ru-RU" sz="1400" b="1" dirty="0" smtClean="0">
              <a:solidFill>
                <a:srgbClr val="0195D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316" y="449661"/>
            <a:ext cx="11505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cap="all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691213108"/>
              </p:ext>
            </p:extLst>
          </p:nvPr>
        </p:nvGraphicFramePr>
        <p:xfrm>
          <a:off x="1421395" y="2334785"/>
          <a:ext cx="3958310" cy="419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661455" y="1468665"/>
            <a:ext cx="3478189" cy="1015659"/>
          </a:xfrm>
          <a:prstGeom prst="rect">
            <a:avLst/>
          </a:prstGeom>
          <a:noFill/>
        </p:spPr>
        <p:txBody>
          <a:bodyPr wrap="square" lIns="91372" tIns="45718" rIns="91372" bIns="45718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Абсолютная</a:t>
            </a:r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динамика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результатов по школам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с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победителями</a:t>
            </a:r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6233" y="2833146"/>
            <a:ext cx="399972" cy="2795699"/>
          </a:xfrm>
          <a:prstGeom prst="rect">
            <a:avLst/>
          </a:prstGeom>
          <a:noFill/>
        </p:spPr>
        <p:txBody>
          <a:bodyPr vert="vert270" wrap="square" lIns="91372" tIns="45718" rIns="91372" bIns="45718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Количество школ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501056855"/>
              </p:ext>
            </p:extLst>
          </p:nvPr>
        </p:nvGraphicFramePr>
        <p:xfrm>
          <a:off x="6645245" y="2671828"/>
          <a:ext cx="4735180" cy="393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587963" y="1468665"/>
            <a:ext cx="3792461" cy="1323435"/>
          </a:xfrm>
          <a:prstGeom prst="rect">
            <a:avLst/>
          </a:prstGeom>
          <a:noFill/>
        </p:spPr>
        <p:txBody>
          <a:bodyPr wrap="square" lIns="91372" tIns="45718" rIns="91372" bIns="45718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Абсолютная</a:t>
            </a:r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динамика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результатов по школам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с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победителями</a:t>
            </a:r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и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призерами</a:t>
            </a:r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1091" y="3231579"/>
            <a:ext cx="399972" cy="2361420"/>
          </a:xfrm>
          <a:prstGeom prst="rect">
            <a:avLst/>
          </a:prstGeom>
          <a:noFill/>
        </p:spPr>
        <p:txBody>
          <a:bodyPr vert="vert270" wrap="square" lIns="91372" tIns="45718" rIns="91372" bIns="45718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Количество школ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60931"/>
            <a:ext cx="11380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Динамика результатов участия </a:t>
            </a:r>
            <a:r>
              <a:rPr lang="ru-RU" sz="2400" b="1" dirty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московских школьников </a:t>
            </a:r>
            <a:r>
              <a:rPr lang="ru-RU" sz="24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на заключительном этапе </a:t>
            </a:r>
            <a:r>
              <a:rPr lang="ru-RU" sz="2400" b="1" dirty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Всероссийской </a:t>
            </a:r>
            <a:r>
              <a:rPr lang="ru-RU" sz="24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олимпиады </a:t>
            </a:r>
            <a:r>
              <a:rPr lang="ru-RU" sz="2400" b="1" dirty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школьников</a:t>
            </a: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3424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195DB"/>
                </a:solidFill>
                <a:latin typeface="Century Gothic" panose="020B0502020202020204" pitchFamily="34" charset="0"/>
              </a:rPr>
              <a:t>5</a:t>
            </a:r>
            <a:endParaRPr lang="ru-RU" altLang="ru-RU" sz="1400" b="1" dirty="0" smtClean="0">
              <a:solidFill>
                <a:srgbClr val="0195D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7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80231"/>
            <a:ext cx="1150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Результаты участия </a:t>
            </a:r>
            <a:r>
              <a:rPr lang="ru-RU" sz="2400" b="1" dirty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Москвы в международных олимпиадах в 2017 году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63509" y="1786520"/>
            <a:ext cx="3855739" cy="341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4" tIns="45718" rIns="91374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3652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1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Для </a:t>
            </a:r>
            <a:r>
              <a:rPr lang="ru-RU" alt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победителей</a:t>
            </a:r>
            <a:r>
              <a:rPr lang="ru-RU" altLang="ru-RU" sz="1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и призеров </a:t>
            </a:r>
            <a:r>
              <a:rPr lang="ru-RU" altLang="ru-RU" sz="1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международных предметных олимпиад с 2016 года, </a:t>
            </a:r>
            <a:r>
              <a:rPr lang="ru-RU" alt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победителей и призеров </a:t>
            </a:r>
            <a:r>
              <a:rPr lang="ru-RU" altLang="ru-RU" sz="1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международных чемпионатов  профессионального мастерства с 2017 года установлены </a:t>
            </a:r>
          </a:p>
          <a:p>
            <a:pPr algn="ctr" defTabSz="913652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1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разовые </a:t>
            </a:r>
            <a:r>
              <a:rPr lang="ru-RU" altLang="ru-RU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премии:</a:t>
            </a:r>
          </a:p>
          <a:p>
            <a:pPr algn="ctr" defTabSz="913652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золото  - </a:t>
            </a:r>
            <a:r>
              <a:rPr lang="ru-RU" altLang="ru-RU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 млн. </a:t>
            </a:r>
            <a:r>
              <a:rPr lang="ru-RU" altLang="ru-RU" sz="1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руб.;</a:t>
            </a:r>
            <a:endParaRPr lang="ru-RU" altLang="ru-RU" sz="1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913652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серебро – </a:t>
            </a:r>
            <a:r>
              <a:rPr lang="ru-RU" altLang="ru-RU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500 тысяч </a:t>
            </a:r>
            <a:r>
              <a:rPr lang="ru-RU" altLang="ru-RU" sz="1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руб.;</a:t>
            </a:r>
            <a:endParaRPr lang="ru-RU" altLang="ru-RU" sz="1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913652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бронза – </a:t>
            </a:r>
            <a:r>
              <a:rPr lang="ru-RU" altLang="ru-RU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250 тысяч </a:t>
            </a:r>
            <a:r>
              <a:rPr lang="ru-RU" altLang="ru-RU" sz="1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руб.</a:t>
            </a:r>
            <a:endParaRPr lang="ru-RU" altLang="ru-RU" sz="1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15588" y="1696825"/>
            <a:ext cx="3903660" cy="3736843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612233"/>
              </p:ext>
            </p:extLst>
          </p:nvPr>
        </p:nvGraphicFramePr>
        <p:xfrm>
          <a:off x="240473" y="1197999"/>
          <a:ext cx="7592889" cy="4599884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2172894"/>
                <a:gridCol w="2815456"/>
                <a:gridCol w="2604539"/>
              </a:tblGrid>
              <a:tr h="36336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Предмет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2010</a:t>
                      </a: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A"/>
                    </a:solidFill>
                  </a:tcPr>
                </a:tc>
              </a:tr>
              <a:tr h="44375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880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Математика</a:t>
                      </a:r>
                      <a:endParaRPr lang="ru-RU" sz="1600" u="non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773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  <a:endParaRPr lang="ru-RU" sz="1600" u="non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560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Биология</a:t>
                      </a:r>
                      <a:endParaRPr lang="ru-RU" sz="1600" u="non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43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</a:t>
                      </a:r>
                      <a:endParaRPr lang="ru-RU" sz="1600" u="non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223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  <a:endParaRPr lang="ru-RU" sz="1600" u="non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563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Астрономия и астрофизика</a:t>
                      </a:r>
                      <a:endParaRPr lang="ru-RU" sz="1600" u="non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482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Естественно-научная олимпиада</a:t>
                      </a:r>
                      <a:r>
                        <a:rPr lang="ru-RU" sz="1600" u="none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u="non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юниоров</a:t>
                      </a:r>
                      <a:endParaRPr lang="ru-RU" sz="1600" u="non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A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180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25927" marR="25927" marT="25927" marB="259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88" y="1596203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88" y="2029581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227" y="1599156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56" y="2478230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89" y="2939428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65" y="2949423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40" y="3416782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65" y="3416782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923" y="3405485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05" y="2032802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201" y="2949423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923" y="3893891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525" y="3887975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89" y="3894136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850" y="4395574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28" y="4448169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851" y="5119215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13" y="5119214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19" y="5119213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508" y="2029581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71" y="2029581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58" y="2482066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09" y="2945444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32" y="2931733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68" y="3409389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09" y="3405486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28" y="3416782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58" y="3894136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58" y="4448170"/>
            <a:ext cx="409215" cy="409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2" name="TextBox 41"/>
          <p:cNvSpPr txBox="1"/>
          <p:nvPr/>
        </p:nvSpPr>
        <p:spPr>
          <a:xfrm>
            <a:off x="11434" y="5775382"/>
            <a:ext cx="119998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 2018 году </a:t>
            </a:r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по результатам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 прошедших  олимпиад </a:t>
            </a:r>
            <a:r>
              <a:rPr lang="ru-RU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команда Москвы завоевала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 золотых и 4 серебряные медали.</a:t>
            </a:r>
          </a:p>
          <a:p>
            <a:pPr marL="87313" algn="ctr"/>
            <a:r>
              <a:rPr lang="ru-RU" sz="17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Предстоит участие в олимпиадах по информатике, астрономии и астрофизике и естественно-научной олимпиаде юниоров</a:t>
            </a:r>
            <a:endParaRPr lang="ru-RU" sz="17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Номер слайда 2"/>
          <p:cNvSpPr txBox="1">
            <a:spLocks/>
          </p:cNvSpPr>
          <p:nvPr/>
        </p:nvSpPr>
        <p:spPr bwMode="auto">
          <a:xfrm>
            <a:off x="9494838" y="6573838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195DB"/>
                </a:solidFill>
                <a:latin typeface="Calibri" panose="020F0502020204030204"/>
              </a:rPr>
              <a:t>6</a:t>
            </a:r>
            <a:endParaRPr lang="ru-RU" altLang="ru-RU" sz="1400" b="1" dirty="0" smtClean="0">
              <a:solidFill>
                <a:srgbClr val="0195DB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846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57" y="277119"/>
            <a:ext cx="12172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Результаты участия команды Москвы в Национальном </a:t>
            </a:r>
            <a:r>
              <a:rPr lang="ru-RU" sz="2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чемпионате </a:t>
            </a:r>
            <a:r>
              <a:rPr lang="ru-RU" sz="24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WorldSkills</a:t>
            </a:r>
            <a:endParaRPr lang="ru-RU" sz="2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135266"/>
              </p:ext>
            </p:extLst>
          </p:nvPr>
        </p:nvGraphicFramePr>
        <p:xfrm>
          <a:off x="301658" y="1567805"/>
          <a:ext cx="11444139" cy="294268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01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240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91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0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74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07486"/>
              </a:tblGrid>
              <a:tr h="461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№ п/п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Показатель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2015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2016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2017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2018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351" marR="4351" marT="4351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4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Количество регионов-участников чемпионата, ед.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59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effectLst/>
                          <a:latin typeface="Century Gothic" panose="020B0502020202020204" pitchFamily="34" charset="0"/>
                        </a:rPr>
                        <a:t>75</a:t>
                      </a:r>
                      <a:endParaRPr lang="ru-RU" sz="1800" b="1" u="none" strike="noStrike" kern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85</a:t>
                      </a:r>
                      <a:endParaRPr lang="ru-RU" sz="1800" b="1" u="none" strike="noStrike" kern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351" marR="4351" marT="4351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4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Количество компетенций, по которым московские студенты </a:t>
                      </a:r>
                      <a:r>
                        <a:rPr lang="ru-RU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стали </a:t>
                      </a:r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победителями</a:t>
                      </a:r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, ед.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32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351" marR="4351" marT="4351" marB="0" anchor="ctr"/>
                </a:tc>
              </a:tr>
              <a:tr h="534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Количество компетенций, по которым московские студенты стали </a:t>
                      </a:r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победителями</a:t>
                      </a:r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 и </a:t>
                      </a:r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призерами</a:t>
                      </a:r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, ед.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entury Gothic" panose="020B0502020202020204" pitchFamily="34" charset="0"/>
                        </a:rPr>
                        <a:t>42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54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351" marR="4351" marT="4351" marB="0" anchor="ctr"/>
                </a:tc>
              </a:tr>
              <a:tr h="534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288" marR="8288" marT="8288" marB="0" anchor="ctr"/>
                </a:tc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ru-RU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Место в медальном зачете среди регионов РФ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288" marR="8288" marT="8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Третье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288" marR="8288" marT="8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Первое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288" marR="8288" marT="8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Первое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288" marR="8288" marT="8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Первое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288" marR="8288" marT="8288" marB="0" anchor="ctr"/>
                </a:tc>
              </a:tr>
            </a:tbl>
          </a:graphicData>
        </a:graphic>
      </p:graphicFrame>
      <p:sp>
        <p:nvSpPr>
          <p:cNvPr id="25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3424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195DB"/>
                </a:solidFill>
                <a:latin typeface="Cambria" pitchFamily="18" charset="0"/>
              </a:rPr>
              <a:t>7</a:t>
            </a:r>
            <a:endParaRPr lang="ru-RU" altLang="ru-RU" sz="1400" b="1" dirty="0" smtClean="0">
              <a:solidFill>
                <a:srgbClr val="0195DB"/>
              </a:solidFill>
              <a:latin typeface="Cambria" pitchFamily="18" charset="0"/>
            </a:endParaRPr>
          </a:p>
        </p:txBody>
      </p:sp>
      <p:pic>
        <p:nvPicPr>
          <p:cNvPr id="5" name="Picture 2" descr="http://privet-rostov.ru/uploads/posts/2016-02/1455113016_38zeamxkuwi-e14270898671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8" y="4861485"/>
            <a:ext cx="2520534" cy="169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72205" y="4949867"/>
            <a:ext cx="743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В 2017 году студенты 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московских колледжей завоевали </a:t>
            </a:r>
            <a:endParaRPr lang="ru-RU" sz="20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золотые 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и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 серебряные 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медали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на международном чемпионате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WorldSkills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в Абу-Даби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72204" y="4861485"/>
            <a:ext cx="7436201" cy="1268859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4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2805"/>
            <a:ext cx="11505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Результаты участия команды Москвы в Национальном </a:t>
            </a:r>
            <a:r>
              <a:rPr lang="ru-RU" sz="2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чемпионате </a:t>
            </a:r>
            <a:r>
              <a:rPr lang="ru-RU" sz="24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Абилимпикс</a:t>
            </a:r>
            <a:endParaRPr lang="ru-RU" sz="2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93424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195DB"/>
                </a:solidFill>
                <a:latin typeface="Cambria" pitchFamily="18" charset="0"/>
              </a:rPr>
              <a:t>8</a:t>
            </a:r>
            <a:endParaRPr lang="ru-RU" altLang="ru-RU" sz="1400" b="1" dirty="0" smtClean="0">
              <a:solidFill>
                <a:srgbClr val="0195DB"/>
              </a:solidFill>
              <a:latin typeface="Cambria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324691"/>
              </p:ext>
            </p:extLst>
          </p:nvPr>
        </p:nvGraphicFramePr>
        <p:xfrm>
          <a:off x="373454" y="1349127"/>
          <a:ext cx="11355795" cy="5448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56326"/>
                <a:gridCol w="1412626"/>
                <a:gridCol w="1440550"/>
                <a:gridCol w="1346293"/>
              </a:tblGrid>
              <a:tr h="35469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Показатель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2015 г.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2016 г.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2017 г.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12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</a:t>
                      </a:r>
                      <a:r>
                        <a:rPr lang="ru-RU" sz="1700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московских (ДОгМ + ДТСЗН + ДЗ)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победителей и призеров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Национального чемпионата</a:t>
                      </a:r>
                      <a:endParaRPr lang="ru-RU" sz="1700" b="1" i="0" dirty="0" smtClean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командный зачет </a:t>
                      </a:r>
                      <a:r>
                        <a:rPr lang="ru-RU" sz="1600" baseline="0" dirty="0" smtClean="0">
                          <a:latin typeface="Century Gothic" panose="020B0502020202020204" pitchFamily="34" charset="0"/>
                        </a:rPr>
                        <a:t>не велся</a:t>
                      </a:r>
                      <a:endParaRPr lang="ru-RU" sz="1600" i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71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114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победителей </a:t>
                      </a:r>
                      <a:r>
                        <a:rPr lang="ru-RU" sz="17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Национального чемпионата  -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обучающихся организаций </a:t>
                      </a:r>
                      <a:r>
                        <a:rPr lang="ru-RU" sz="1700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ДОгМ</a:t>
                      </a:r>
                      <a:endParaRPr lang="ru-RU" sz="17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10</a:t>
                      </a:r>
                      <a:endParaRPr lang="ru-RU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23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41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призеров </a:t>
                      </a:r>
                      <a:r>
                        <a:rPr lang="ru-RU" sz="17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Национального чемпионата -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обучающихся организаций </a:t>
                      </a:r>
                      <a:r>
                        <a:rPr lang="ru-RU" sz="1700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ДОгМ</a:t>
                      </a:r>
                      <a:endParaRPr lang="ru-RU" sz="17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17</a:t>
                      </a:r>
                      <a:endParaRPr lang="ru-RU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40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62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победителей и призеров </a:t>
                      </a:r>
                      <a:r>
                        <a:rPr lang="ru-RU" sz="17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Национального чемпионата -  обучающихся организаций </a:t>
                      </a:r>
                      <a:r>
                        <a:rPr lang="ru-RU" sz="1700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ДОгМ</a:t>
                      </a:r>
                      <a:endParaRPr lang="ru-RU" sz="17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27</a:t>
                      </a:r>
                      <a:endParaRPr lang="ru-RU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63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103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07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образовательных организаций</a:t>
                      </a:r>
                      <a:r>
                        <a:rPr lang="ru-RU" sz="17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, подведомственных </a:t>
                      </a:r>
                      <a:r>
                        <a:rPr lang="ru-RU" sz="1700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ДОгМ</a:t>
                      </a:r>
                      <a:r>
                        <a:rPr lang="ru-RU" sz="17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ru-RU" sz="1700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подготовивших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победителей и призеров </a:t>
                      </a:r>
                      <a:r>
                        <a:rPr lang="ru-RU" sz="17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Национального чемпионата</a:t>
                      </a:r>
                      <a:endParaRPr lang="ru-RU" sz="17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колледжей</a:t>
                      </a:r>
                      <a:endParaRPr lang="ru-RU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25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(21 колледж и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4 школы)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 panose="020B0502020202020204" pitchFamily="34" charset="0"/>
                        </a:rPr>
                        <a:t>42</a:t>
                      </a:r>
                      <a:endParaRPr lang="ru-RU" sz="1600" dirty="0" smtClean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(22 колледжа и 20</a:t>
                      </a:r>
                      <a:r>
                        <a:rPr lang="ru-RU" sz="1600" baseline="0" dirty="0" smtClean="0">
                          <a:latin typeface="Century Gothic" panose="020B0502020202020204" pitchFamily="34" charset="0"/>
                        </a:rPr>
                        <a:t> школ)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07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образовательных организаций</a:t>
                      </a:r>
                      <a:r>
                        <a:rPr lang="ru-RU" sz="17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, подведомственных </a:t>
                      </a:r>
                      <a:r>
                        <a:rPr lang="ru-RU" sz="1700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ДОгМ</a:t>
                      </a:r>
                      <a:r>
                        <a:rPr lang="ru-RU" sz="17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, подготовивших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победителей</a:t>
                      </a:r>
                      <a:r>
                        <a:rPr lang="ru-RU" sz="17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Национального чемпионата</a:t>
                      </a:r>
                      <a:endParaRPr lang="ru-RU" sz="17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колледжа</a:t>
                      </a:r>
                      <a:endParaRPr lang="ru-RU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15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(13 колледжей и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2 школы)</a:t>
                      </a:r>
                      <a:endParaRPr lang="ru-RU" sz="1600" b="0" i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25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(19 колледжей и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6 школ)</a:t>
                      </a:r>
                      <a:endParaRPr lang="ru-RU" sz="1600" b="0" i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96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23428</TotalTime>
  <Words>2203</Words>
  <Application>Microsoft Office PowerPoint</Application>
  <PresentationFormat>Широкоэкранный</PresentationFormat>
  <Paragraphs>640</Paragraphs>
  <Slides>30</Slides>
  <Notes>28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8" baseType="lpstr">
      <vt:lpstr>Arial</vt:lpstr>
      <vt:lpstr>Calibri</vt:lpstr>
      <vt:lpstr>Calibri Light</vt:lpstr>
      <vt:lpstr>Cambria</vt:lpstr>
      <vt:lpstr>Century Gothic</vt:lpstr>
      <vt:lpstr>Courier New</vt:lpstr>
      <vt:lpstr>Helvetica</vt:lpstr>
      <vt:lpstr>Times New Roman</vt:lpstr>
      <vt:lpstr>Wingdings</vt:lpstr>
      <vt:lpstr>Тема Office</vt:lpstr>
      <vt:lpstr>9_Тема Office</vt:lpstr>
      <vt:lpstr>10_Тема Office</vt:lpstr>
      <vt:lpstr>8_Тема Office</vt:lpstr>
      <vt:lpstr>1_Тема Office</vt:lpstr>
      <vt:lpstr>2_Тема Office</vt:lpstr>
      <vt:lpstr>3_Тема Office</vt:lpstr>
      <vt:lpstr>Диаграмма Microsoft Excel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Hammer Hammer</cp:lastModifiedBy>
  <cp:revision>473</cp:revision>
  <cp:lastPrinted>2018-01-12T12:50:20Z</cp:lastPrinted>
  <dcterms:created xsi:type="dcterms:W3CDTF">2017-11-21T13:37:44Z</dcterms:created>
  <dcterms:modified xsi:type="dcterms:W3CDTF">2018-08-30T03:51:03Z</dcterms:modified>
</cp:coreProperties>
</file>