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75" r:id="rId5"/>
    <p:sldId id="276" r:id="rId6"/>
    <p:sldId id="277" r:id="rId7"/>
    <p:sldId id="279" r:id="rId8"/>
    <p:sldId id="281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3333" autoAdjust="0"/>
  </p:normalViewPr>
  <p:slideViewPr>
    <p:cSldViewPr>
      <p:cViewPr varScale="1">
        <p:scale>
          <a:sx n="86" d="100"/>
          <a:sy n="86" d="100"/>
        </p:scale>
        <p:origin x="312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39527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074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017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07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009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916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1752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446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323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909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467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542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70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111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06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56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711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97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61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29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40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0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6"/>
          <p:cNvSpPr/>
          <p:nvPr/>
        </p:nvSpPr>
        <p:spPr>
          <a:xfrm rot="18919285">
            <a:off x="-547867" y="792195"/>
            <a:ext cx="1846767" cy="7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" name="Рисунок 9" descr="Рисунок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190605" y="258760"/>
            <a:ext cx="1675732" cy="6266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500" y="6362700"/>
            <a:ext cx="343901" cy="3581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182523"/>
            <a:ext cx="9309101" cy="1652548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pPr algn="ctr"/>
            <a:r>
              <a:rPr lang="ru-RU" dirty="0" smtClean="0"/>
              <a:t>Московская область</a:t>
            </a:r>
            <a:br>
              <a:rPr lang="ru-RU" dirty="0" smtClean="0"/>
            </a:br>
            <a:r>
              <a:rPr lang="ru-RU" dirty="0" smtClean="0"/>
              <a:t>Открытие Центров «Точка роста»</a:t>
            </a:r>
            <a:endParaRPr dirty="0"/>
          </a:p>
        </p:txBody>
      </p:sp>
      <p:grpSp>
        <p:nvGrpSpPr>
          <p:cNvPr id="37" name="Группа 9"/>
          <p:cNvGrpSpPr/>
          <p:nvPr/>
        </p:nvGrpSpPr>
        <p:grpSpPr>
          <a:xfrm>
            <a:off x="7295221" y="5407387"/>
            <a:ext cx="4466781" cy="1148493"/>
            <a:chOff x="0" y="0"/>
            <a:chExt cx="4466779" cy="1148491"/>
          </a:xfrm>
        </p:grpSpPr>
        <p:pic>
          <p:nvPicPr>
            <p:cNvPr id="34" name="Рисунок 3" descr="Рисунок 3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t="18495" b="28755"/>
            <a:stretch>
              <a:fillRect/>
            </a:stretch>
          </p:blipFill>
          <p:spPr>
            <a:xfrm>
              <a:off x="-1" y="113666"/>
              <a:ext cx="1845979" cy="973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Рисунок 4" descr="Рисунок 4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098198" y="52546"/>
              <a:ext cx="837850" cy="1095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Рисунок 5" descr="Рисунок 5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3479354" y="-1"/>
              <a:ext cx="987426" cy="1095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5" cstate="print">
            <a:extLst/>
          </a:blip>
          <a:srcRect l="27307" t="8943" r="20023" b="77236"/>
          <a:stretch>
            <a:fillRect/>
          </a:stretch>
        </p:blipFill>
        <p:spPr>
          <a:xfrm>
            <a:off x="3575720" y="404664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1" y="4355574"/>
            <a:ext cx="3536021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Городской округ Клин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МОУ </a:t>
            </a:r>
            <a:r>
              <a:rPr lang="ru-RU" dirty="0" err="1" smtClean="0"/>
              <a:t>Воронинская</a:t>
            </a:r>
            <a:r>
              <a:rPr lang="ru-RU" dirty="0" smtClean="0"/>
              <a:t> СОШ</a:t>
            </a:r>
          </a:p>
        </p:txBody>
      </p:sp>
      <p:pic>
        <p:nvPicPr>
          <p:cNvPr id="2050" name="Picture 2" descr="\\10.9.120.10\minobr_new\Управление итог. аттест-и, вз-я МОУО, без. ОО\ОТДЕЛ по работе с МОУО\ФОТО\Клин 3 МОУ Воронинская СОШ\23.09\4_Центр циф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2060847"/>
            <a:ext cx="4752528" cy="3564395"/>
          </a:xfrm>
          <a:prstGeom prst="rect">
            <a:avLst/>
          </a:prstGeom>
          <a:noFill/>
        </p:spPr>
      </p:pic>
      <p:pic>
        <p:nvPicPr>
          <p:cNvPr id="2051" name="Picture 3" descr="\\10.9.120.10\minobr_new\Управление итог. аттест-и, вз-я МОУО, без. ОО\ОТДЕЛ по работе с МОУО\ФОТО\Клин 3 МОУ Воронинская СОШ\23.09\5_Центр комп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6" y="2024844"/>
            <a:ext cx="4751173" cy="363640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Городской округ Рузский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МОУ Космодемьянская СОШ</a:t>
            </a:r>
          </a:p>
        </p:txBody>
      </p:sp>
      <p:pic>
        <p:nvPicPr>
          <p:cNvPr id="3074" name="Picture 2" descr="\\10.9.120.10\minobr_new\Управление итог. аттест-и, вз-я МОУО, без. ОО\ОТДЕЛ по работе с МОУО\ФОТО\Рузский Космодемьянская\фаса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2276872"/>
            <a:ext cx="4604419" cy="3024336"/>
          </a:xfrm>
          <a:prstGeom prst="rect">
            <a:avLst/>
          </a:prstGeom>
          <a:noFill/>
        </p:spPr>
      </p:pic>
      <p:pic>
        <p:nvPicPr>
          <p:cNvPr id="3075" name="Picture 3" descr="\\10.9.120.10\minobr_new\Управление итог. аттест-и, вз-я МОУО, без. ОО\ОТДЕЛ по работе с МОУО\ФОТО\Рузский Космодемьянская\точка роста 2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992" y="2270284"/>
            <a:ext cx="5217096" cy="303092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Городской округ Коломенский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МОУ Сергиевская СОШ</a:t>
            </a:r>
          </a:p>
        </p:txBody>
      </p:sp>
      <p:pic>
        <p:nvPicPr>
          <p:cNvPr id="4098" name="Picture 2" descr="\\10.9.120.10\minobr_new\Управление итог. аттест-и, вз-я МОУО, без. ОО\ОТДЕЛ по работе с МОУО\ФОТО\Коломенский 3 МОУ Сергиевская СОШ\Сергиевская СОШ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400" y="2348880"/>
            <a:ext cx="4752528" cy="3384376"/>
          </a:xfrm>
          <a:prstGeom prst="rect">
            <a:avLst/>
          </a:prstGeom>
          <a:noFill/>
        </p:spPr>
      </p:pic>
      <p:pic>
        <p:nvPicPr>
          <p:cNvPr id="4099" name="Picture 3" descr="\\10.9.120.10\minobr_new\Управление итог. аттест-и, вз-я МОУО, без. ОО\ОТДЕЛ по работе с МОУО\ФОТО\Коломенский 3 МОУ Сергиевская СОШ\Сергиевская СОШ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1984" y="2348880"/>
            <a:ext cx="4871187" cy="338437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Ленинский </a:t>
            </a:r>
            <a:r>
              <a:rPr lang="ru-RU" smtClean="0"/>
              <a:t>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МОУ </a:t>
            </a:r>
            <a:r>
              <a:rPr lang="ru-RU" dirty="0" err="1" smtClean="0"/>
              <a:t>Бутовская</a:t>
            </a:r>
            <a:r>
              <a:rPr lang="ru-RU" dirty="0" smtClean="0"/>
              <a:t> СОШ №2</a:t>
            </a:r>
          </a:p>
        </p:txBody>
      </p:sp>
      <p:pic>
        <p:nvPicPr>
          <p:cNvPr id="6146" name="Picture 2" descr="\\10.9.120.10\minobr_new\Управление итог. аттест-и, вз-я МОУО, без. ОО\ОТДЕЛ по работе с МОУО\ФОТО\Ленинский МАОУ Бутовская СОШ № 2\Общий фасад зда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10" y="2420888"/>
            <a:ext cx="4808883" cy="3024336"/>
          </a:xfrm>
          <a:prstGeom prst="rect">
            <a:avLst/>
          </a:prstGeom>
          <a:noFill/>
        </p:spPr>
      </p:pic>
      <p:pic>
        <p:nvPicPr>
          <p:cNvPr id="6147" name="Picture 3" descr="\\10.9.120.10\minobr_new\Управление итог. аттест-и, вз-я МОУО, без. ОО\ОТДЕЛ по работе с МОУО\ФОТО\Ленинский МАОУ Бутовская СОШ № 2\photo_2019-09-20_19-51-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1772816"/>
            <a:ext cx="5112568" cy="2385265"/>
          </a:xfrm>
          <a:prstGeom prst="rect">
            <a:avLst/>
          </a:prstGeom>
          <a:noFill/>
        </p:spPr>
      </p:pic>
      <p:pic>
        <p:nvPicPr>
          <p:cNvPr id="6148" name="Picture 4" descr="\\10.9.120.10\minobr_new\Управление итог. аттест-и, вз-я МОУО, без. ОО\ОТДЕЛ по работе с МОУО\ФОТО\Ленинский МАОУ Бутовская СОШ № 2\Кабинет Информати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0016" y="4365104"/>
            <a:ext cx="5184576" cy="223224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Истра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Глебовская СОШ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2179" y="2333031"/>
            <a:ext cx="6384199" cy="35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\\10.9.120.10\minobr_new\Управление итог. аттест-и, вз-я МОУО, без. ОО\ОТДЕЛ по работе с МОУО\ФОТО\Истра Глебовская СОШ\Глебовская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68" y="2348880"/>
            <a:ext cx="4800532" cy="3600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Истра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Павловская СОШ</a:t>
            </a:r>
          </a:p>
        </p:txBody>
      </p:sp>
      <p:pic>
        <p:nvPicPr>
          <p:cNvPr id="13316" name="Picture 4" descr="\\10.9.120.10\minobr_new\Управление итог. аттест-и, вз-я МОУО, без. ОО\ОТДЕЛ по работе с МОУО\ФОТО\Истра Павловская СОШ\23.09\4. информатика Павловская СОШ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2060848"/>
            <a:ext cx="5256584" cy="3942438"/>
          </a:xfrm>
          <a:prstGeom prst="rect">
            <a:avLst/>
          </a:prstGeom>
          <a:noFill/>
        </p:spPr>
      </p:pic>
      <p:pic>
        <p:nvPicPr>
          <p:cNvPr id="13319" name="Picture 7" descr="\\10.9.120.10\minobr_new\Управление итог. аттест-и, вз-я МОУО, без. ОО\ОТДЕЛ по работе с МОУО\ФОТО\Истра Павловская СОШ\23.09\4. Технология Павлоская СО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2060848"/>
            <a:ext cx="5256584" cy="394243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Кашира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«Тарасковская СОШ»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3E02108-B211-5841-8DD3-EE9272E1B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262" y="2348880"/>
            <a:ext cx="4432330" cy="3324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A4D9700-C5D5-5246-8962-8EFF72AA4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0" y="2348880"/>
            <a:ext cx="5328455" cy="33242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Люберцы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Токаревская сельская основная общеобразовательная школа № 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3C6B464-0F3A-934A-BE01-3D92AB622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5" y="2330795"/>
            <a:ext cx="5277275" cy="39579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CDFBD00-CDD0-5D45-B5DB-15B14F03D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330795"/>
            <a:ext cx="5277275" cy="39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057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Орехово-Зуево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Озерецкая СОШ № 8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2607519-0DE5-6741-B60C-927BC8705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0" y="2597609"/>
            <a:ext cx="5474019" cy="30791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4AB72EA-DC60-C442-9BDC-3E36E72BE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29" y="2597609"/>
            <a:ext cx="5474019" cy="30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6238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Орехово-Зуево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Демиховский лицей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F995ADB-FCD0-CA4F-9E40-3FB91FF24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816623"/>
            <a:ext cx="3543858" cy="47251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E8D3C7E-7E67-934F-B96A-BF77075E1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 b="22292"/>
          <a:stretch/>
        </p:blipFill>
        <p:spPr>
          <a:xfrm>
            <a:off x="1248921" y="1770903"/>
            <a:ext cx="3772687" cy="48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067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/>
          <a:p>
            <a:pPr defTabSz="658368">
              <a:defRPr sz="2016"/>
            </a:pPr>
            <a:r>
              <a:t>Федеральный проект  </a:t>
            </a:r>
            <a:br/>
            <a:r>
              <a:t>«Современная школа» национального проекта «Образование</a:t>
            </a:r>
          </a:p>
        </p:txBody>
      </p:sp>
      <p:sp>
        <p:nvSpPr>
          <p:cNvPr id="42" name="Текст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 sz="4400"/>
            </a:pPr>
            <a:r>
              <a:rPr lang="ru-RU" sz="4000" b="1" dirty="0" smtClean="0"/>
              <a:t>Московская область:</a:t>
            </a:r>
          </a:p>
          <a:p>
            <a:pPr marL="0" indent="0" algn="ctr">
              <a:buSzTx/>
              <a:buFont typeface="Arial" pitchFamily="34" charset="0"/>
              <a:buChar char="•"/>
              <a:defRPr sz="4400"/>
            </a:pPr>
            <a:r>
              <a:rPr lang="ru-RU" sz="3600" dirty="0" smtClean="0"/>
              <a:t>на базе 36 муниципальных образований</a:t>
            </a:r>
          </a:p>
          <a:p>
            <a:pPr marL="0" indent="0" algn="ctr">
              <a:buSzTx/>
              <a:buFont typeface="Arial" pitchFamily="34" charset="0"/>
              <a:buChar char="•"/>
              <a:defRPr sz="4400"/>
            </a:pPr>
            <a:r>
              <a:rPr lang="ru-RU" sz="3600" dirty="0" smtClean="0"/>
              <a:t>создано 77 Центров «Точка роста»</a:t>
            </a:r>
          </a:p>
          <a:p>
            <a:pPr marL="0" indent="0" algn="ctr">
              <a:buSzTx/>
              <a:buFont typeface="Arial" pitchFamily="34" charset="0"/>
              <a:buChar char="•"/>
              <a:defRPr sz="4400"/>
            </a:pPr>
            <a:r>
              <a:rPr lang="ru-RU" sz="3600" dirty="0" smtClean="0"/>
              <a:t>охвачено 31,5 тыс. детей</a:t>
            </a:r>
          </a:p>
          <a:p>
            <a:pPr marL="0" indent="0" algn="ctr">
              <a:buSzTx/>
              <a:buFont typeface="Arial" pitchFamily="34" charset="0"/>
              <a:buChar char="•"/>
              <a:defRPr sz="4400"/>
            </a:pPr>
            <a:r>
              <a:rPr lang="ru-RU" sz="3600" dirty="0" smtClean="0"/>
              <a:t>обучение прошли 414 педагогов</a:t>
            </a:r>
            <a:br>
              <a:rPr lang="ru-RU" sz="3600" dirty="0" smtClean="0"/>
            </a:br>
            <a:endParaRPr sz="36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Подольск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«Толбинская СОШ»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407189C-138B-3D43-863F-E28976807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494" y="2207260"/>
            <a:ext cx="6236146" cy="34980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3A65472-C115-DC44-B3D5-52EE039C35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98" b="-3793"/>
          <a:stretch/>
        </p:blipFill>
        <p:spPr>
          <a:xfrm>
            <a:off x="335360" y="2278185"/>
            <a:ext cx="4824536" cy="36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276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Раменское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Клишевская СОШ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A6FC68A-FB5E-444E-A0E2-D30E0C931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060848"/>
            <a:ext cx="5568576" cy="41764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F2D6912-02D1-534C-99F8-C96AC3FB3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060848"/>
            <a:ext cx="5568576" cy="41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64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Раменское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Никоновская СОШ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1E2AB4E-9E3E-CB46-8F52-32AFC1705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8" y="1916832"/>
            <a:ext cx="5489692" cy="41172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AFF04F8-1C05-B64E-AF7C-C38A7CC89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20" y="1916832"/>
            <a:ext cx="5489692" cy="411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4148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7371556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Сергиево-Посадский 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Средняя общеобразовательная школа № 25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AAAB4B7-C7D4-3140-BB81-CDABC24E22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/>
          <a:stretch/>
        </p:blipFill>
        <p:spPr>
          <a:xfrm rot="5400000">
            <a:off x="823856" y="1971681"/>
            <a:ext cx="4443965" cy="42459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9B07DB15-E497-6741-90B6-08383D7DF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21650"/>
          <a:stretch/>
        </p:blipFill>
        <p:spPr>
          <a:xfrm rot="5400000">
            <a:off x="6579518" y="1529430"/>
            <a:ext cx="41764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674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7371556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Сергиево-Посадский 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МБОУ Шеметовская СОШ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68173C5-A8E1-2644-8727-E0155994E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07" y="2059623"/>
            <a:ext cx="5364925" cy="40236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4130AD0-F00D-B745-9930-D3F4CD3ED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5" y="2059624"/>
            <a:ext cx="5364925" cy="40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3179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7371556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Сергиево-Посадский 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МБОУ Васильевская СОШ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7487EE3A-F343-0C49-8AE6-38DD5BBBD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2" y="2420888"/>
            <a:ext cx="4835377" cy="362653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632D0B4-9428-3549-96FD-D11D17CAD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07014"/>
            <a:ext cx="4835376" cy="36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6175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Серпухов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Куриловская гимназия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03679B8-12B7-0B4D-A999-0B1C0307B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98" y="2313275"/>
            <a:ext cx="3717862" cy="378772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201CBF5-E065-C246-8B3C-EFD39209A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89" y="2313275"/>
            <a:ext cx="5050298" cy="37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0802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Солнечногорск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МАОУ Радумльский лицей-интернат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83A55A0-8EFE-5448-B9C2-E4BA874C44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2" y="2276872"/>
            <a:ext cx="5386100" cy="40395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EADBA51-C50B-F047-AD92-670927612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37" y="2276872"/>
            <a:ext cx="5386100" cy="403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253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Ступино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«Усадовская СОШ»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0A716D8-0FBD-E741-B485-B57C34154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255" y="2082142"/>
            <a:ext cx="3219822" cy="42930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219E081-997D-4842-8CAE-8046243C6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2082142"/>
            <a:ext cx="3219822" cy="42930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61C12A9-97F4-134E-A536-888697D88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4" y="2082142"/>
            <a:ext cx="32198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019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Городской округ Ступино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/>
              <a:t>МОУ «Дубневская СОШ»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90DA37C-DC44-4246-BFDC-DFB301E5F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5024" y="2539792"/>
            <a:ext cx="3722632" cy="35283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C4A0471-57B4-DE44-B667-6FA3D2C9C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r="7337" b="9530"/>
          <a:stretch/>
        </p:blipFill>
        <p:spPr>
          <a:xfrm>
            <a:off x="839416" y="2420888"/>
            <a:ext cx="5328592" cy="372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890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Городской округ </a:t>
            </a:r>
            <a:r>
              <a:rPr lang="ru-RU" dirty="0" err="1" smtClean="0"/>
              <a:t>Балашиха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1055440" y="1124744"/>
            <a:ext cx="864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МБОУ «СОШ №18»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26" name="Picture 2" descr="\\10.9.120.10\minobr_new\Управление итог. аттест-и, вз-я МОУО, без. ОО\ОТДЕЛ по работе с МОУО\ФОТО\Балашиха МБОУ СОШ № 18\23.09\фассад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2420888"/>
            <a:ext cx="4794337" cy="3096344"/>
          </a:xfrm>
          <a:prstGeom prst="rect">
            <a:avLst/>
          </a:prstGeom>
          <a:noFill/>
        </p:spPr>
      </p:pic>
      <p:pic>
        <p:nvPicPr>
          <p:cNvPr id="1027" name="Picture 3" descr="\\10.9.120.10\minobr_new\Управление итог. аттест-и, вз-я МОУО, без. ОО\ОТДЕЛ по работе с МОУО\ФОТО\Балашиха МБОУ СОШ № 18\23.09\зона информатик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4077072"/>
            <a:ext cx="4536504" cy="2376264"/>
          </a:xfrm>
          <a:prstGeom prst="rect">
            <a:avLst/>
          </a:prstGeom>
          <a:noFill/>
        </p:spPr>
      </p:pic>
      <p:pic>
        <p:nvPicPr>
          <p:cNvPr id="1030" name="Picture 6" descr="\\10.9.120.10\minobr_new\Управление итог. аттест-и, вз-я МОУО, без. ОО\ОТДЕЛ по работе с МОУО\ФОТО\Балашиха МБОУ СОШ № 18\23.09\шахматная зон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1556792"/>
            <a:ext cx="4536504" cy="2350227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>
            <a:spLocks noGrp="1"/>
          </p:cNvSpPr>
          <p:nvPr>
            <p:ph type="sldNum" sz="quarter" idx="4294967295"/>
          </p:nvPr>
        </p:nvSpPr>
        <p:spPr>
          <a:xfrm>
            <a:off x="11866563" y="6362700"/>
            <a:ext cx="223837" cy="3587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DB17A113-22F5-44D8-974D-4D79BF2F19AD}" type="slidenum">
              <a:rPr/>
              <a:pPr>
                <a:defRPr/>
              </a:pPr>
              <a:t>30</a:t>
            </a:fld>
            <a:endParaRPr dirty="0"/>
          </a:p>
        </p:txBody>
      </p:sp>
      <p:sp>
        <p:nvSpPr>
          <p:cNvPr id="5123" name="Заголовок 1"/>
          <p:cNvSpPr txBox="1">
            <a:spLocks noChangeArrowheads="1"/>
          </p:cNvSpPr>
          <p:nvPr/>
        </p:nvSpPr>
        <p:spPr bwMode="auto">
          <a:xfrm>
            <a:off x="1028700" y="541338"/>
            <a:ext cx="6273800" cy="479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ctr">
            <a:spAutoFit/>
          </a:bodyPr>
          <a:lstStyle/>
          <a:p>
            <a:pPr hangingPunct="0">
              <a:lnSpc>
                <a:spcPct val="90000"/>
              </a:lnSpc>
            </a:pPr>
            <a:r>
              <a:rPr lang="ru-RU" sz="2800" b="1" dirty="0">
                <a:solidFill>
                  <a:srgbClr val="333E48"/>
                </a:solidFill>
                <a:sym typeface="Arial" pitchFamily="34" charset="0"/>
              </a:rPr>
              <a:t>городской округ Талдом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902" y="1071546"/>
            <a:ext cx="943304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 МБОУ Новоникольская СОШ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F92671B-CAC0-9B40-A40C-7046D01FC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915318"/>
            <a:ext cx="5860595" cy="43954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60932AC-204B-F64F-8447-D7331689F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37" y="1909656"/>
            <a:ext cx="3300831" cy="44011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>
            <a:spLocks noGrp="1"/>
          </p:cNvSpPr>
          <p:nvPr>
            <p:ph type="sldNum" sz="quarter" idx="4294967295"/>
          </p:nvPr>
        </p:nvSpPr>
        <p:spPr>
          <a:xfrm>
            <a:off x="11866563" y="6362700"/>
            <a:ext cx="223837" cy="3587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D4A5CD5F-9DBA-4546-B451-71ADEE8B1C2D}" type="slidenum">
              <a:rPr/>
              <a:pPr>
                <a:defRPr/>
              </a:pPr>
              <a:t>31</a:t>
            </a:fld>
            <a:endParaRPr dirty="0"/>
          </a:p>
        </p:txBody>
      </p:sp>
      <p:sp>
        <p:nvSpPr>
          <p:cNvPr id="6147" name="Заголовок 1"/>
          <p:cNvSpPr txBox="1">
            <a:spLocks noChangeArrowheads="1"/>
          </p:cNvSpPr>
          <p:nvPr/>
        </p:nvSpPr>
        <p:spPr bwMode="auto">
          <a:xfrm>
            <a:off x="1028700" y="541338"/>
            <a:ext cx="6273800" cy="479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ctr">
            <a:spAutoFit/>
          </a:bodyPr>
          <a:lstStyle/>
          <a:p>
            <a:pPr hangingPunct="0">
              <a:lnSpc>
                <a:spcPct val="90000"/>
              </a:lnSpc>
            </a:pPr>
            <a:r>
              <a:rPr lang="ru-RU" sz="2800" b="1" dirty="0">
                <a:solidFill>
                  <a:srgbClr val="333E48"/>
                </a:solidFill>
                <a:sym typeface="Arial" pitchFamily="34" charset="0"/>
              </a:rPr>
              <a:t>городской округ Талдом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902" y="1071546"/>
            <a:ext cx="943304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 МБОУ Квашёнская СОШ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CAFB0C0-74A0-E24E-9A90-0FE86CE17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990284"/>
            <a:ext cx="5760640" cy="43204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931DA3A-870A-3649-B64C-A33878A6A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04" y="1990282"/>
            <a:ext cx="3240361" cy="43204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>
            <a:spLocks noGrp="1"/>
          </p:cNvSpPr>
          <p:nvPr>
            <p:ph type="sldNum" sz="quarter" idx="4294967295"/>
          </p:nvPr>
        </p:nvSpPr>
        <p:spPr>
          <a:xfrm>
            <a:off x="11866563" y="6362700"/>
            <a:ext cx="223837" cy="3587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A4EE3E29-C5A8-4F2B-AAF5-4BAA38F405C4}" type="slidenum">
              <a:rPr/>
              <a:pPr>
                <a:defRPr/>
              </a:pPr>
              <a:t>32</a:t>
            </a:fld>
            <a:endParaRPr dirty="0"/>
          </a:p>
        </p:txBody>
      </p:sp>
      <p:sp>
        <p:nvSpPr>
          <p:cNvPr id="7171" name="Заголовок 1"/>
          <p:cNvSpPr txBox="1">
            <a:spLocks noChangeArrowheads="1"/>
          </p:cNvSpPr>
          <p:nvPr/>
        </p:nvSpPr>
        <p:spPr bwMode="auto">
          <a:xfrm>
            <a:off x="1028700" y="541338"/>
            <a:ext cx="6273800" cy="479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ctr">
            <a:spAutoFit/>
          </a:bodyPr>
          <a:lstStyle/>
          <a:p>
            <a:pPr hangingPunct="0">
              <a:lnSpc>
                <a:spcPct val="90000"/>
              </a:lnSpc>
            </a:pPr>
            <a:r>
              <a:rPr lang="ru-RU" sz="2800" b="1" dirty="0">
                <a:solidFill>
                  <a:srgbClr val="333E48"/>
                </a:solidFill>
                <a:sym typeface="Arial" pitchFamily="34" charset="0"/>
              </a:rPr>
              <a:t>городской округ Талдом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902" y="1071546"/>
            <a:ext cx="943304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 МБОУ Павловичевская СОШ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7174" name="Picture 3" descr="\\10.9.120.10\minobr_new\Управление итог. аттест-и, вз-я МОУО, без. ОО\ОТДЕЛ по работе с МОУО\ФОТО\Талдомский 1 МОУ Павловичевская СОШ\МОУ Павловическая СОШ\Мебель 2.jpg"/>
          <p:cNvPicPr>
            <a:picLocks noChangeAspect="1" noChangeArrowheads="1"/>
          </p:cNvPicPr>
          <p:nvPr/>
        </p:nvPicPr>
        <p:blipFill>
          <a:blip r:embed="rId2" cstate="print"/>
          <a:srcRect t="6818"/>
          <a:stretch>
            <a:fillRect/>
          </a:stretch>
        </p:blipFill>
        <p:spPr bwMode="auto">
          <a:xfrm>
            <a:off x="407368" y="2211191"/>
            <a:ext cx="5115824" cy="357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B6B3E16-2720-754B-BA52-B73A947C0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91" y="2211190"/>
            <a:ext cx="4943566" cy="37076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>
            <a:spLocks noGrp="1"/>
          </p:cNvSpPr>
          <p:nvPr>
            <p:ph type="sldNum" sz="quarter" idx="4294967295"/>
          </p:nvPr>
        </p:nvSpPr>
        <p:spPr>
          <a:xfrm>
            <a:off x="11866563" y="6362700"/>
            <a:ext cx="223837" cy="3587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E94EBF63-196E-4B3C-B7CE-DD03D08FD4E2}" type="slidenum">
              <a:rPr/>
              <a:pPr>
                <a:defRPr/>
              </a:pPr>
              <a:t>33</a:t>
            </a:fld>
            <a:endParaRPr dirty="0"/>
          </a:p>
        </p:txBody>
      </p:sp>
      <p:sp>
        <p:nvSpPr>
          <p:cNvPr id="9219" name="Заголовок 1"/>
          <p:cNvSpPr txBox="1">
            <a:spLocks noChangeArrowheads="1"/>
          </p:cNvSpPr>
          <p:nvPr/>
        </p:nvSpPr>
        <p:spPr bwMode="auto">
          <a:xfrm>
            <a:off x="1028700" y="541338"/>
            <a:ext cx="6273800" cy="479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ctr">
            <a:spAutoFit/>
          </a:bodyPr>
          <a:lstStyle/>
          <a:p>
            <a:pPr hangingPunct="0">
              <a:lnSpc>
                <a:spcPct val="90000"/>
              </a:lnSpc>
            </a:pPr>
            <a:r>
              <a:rPr lang="ru-RU" sz="2800" b="1" dirty="0">
                <a:solidFill>
                  <a:srgbClr val="333E48"/>
                </a:solidFill>
                <a:sym typeface="Arial" pitchFamily="34" charset="0"/>
              </a:rPr>
              <a:t>городской округ Чехов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902" y="1071546"/>
            <a:ext cx="943304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 МБОУ Манушкинская СОШ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\\10.9.120.10\minobr_new\Управление итог. аттест-и, вз-я МОУО, без. ОО\ОТДЕЛ по работе с МОУО\ФОТО\Чехов Манушкинская\IMG_3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1857375"/>
            <a:ext cx="5429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 descr="\\10.9.120.10\minobr_new\Управление итог. аттест-и, вз-я МОУО, без. ОО\ОТДЕЛ по работе с МОУО\ФОТО\Чехов Манушкинская\IMG_3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857375"/>
            <a:ext cx="5429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>
            <a:spLocks noGrp="1"/>
          </p:cNvSpPr>
          <p:nvPr>
            <p:ph type="sldNum" sz="quarter" idx="4294967295"/>
          </p:nvPr>
        </p:nvSpPr>
        <p:spPr>
          <a:xfrm>
            <a:off x="11866563" y="6362700"/>
            <a:ext cx="223837" cy="3587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539B7E22-DAE5-4761-B535-603CCCF686D7}" type="slidenum">
              <a:rPr/>
              <a:pPr>
                <a:defRPr/>
              </a:pPr>
              <a:t>34</a:t>
            </a:fld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023902" y="1071546"/>
            <a:ext cx="943304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 МБОУ Новобытовская СОШ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0244" name="Заголовок 1"/>
          <p:cNvSpPr txBox="1">
            <a:spLocks noChangeArrowheads="1"/>
          </p:cNvSpPr>
          <p:nvPr/>
        </p:nvSpPr>
        <p:spPr bwMode="auto">
          <a:xfrm>
            <a:off x="1028700" y="541338"/>
            <a:ext cx="6273800" cy="479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ctr">
            <a:spAutoFit/>
          </a:bodyPr>
          <a:lstStyle/>
          <a:p>
            <a:pPr hangingPunct="0">
              <a:lnSpc>
                <a:spcPct val="90000"/>
              </a:lnSpc>
            </a:pPr>
            <a:r>
              <a:rPr lang="ru-RU" sz="2800" b="1" dirty="0">
                <a:solidFill>
                  <a:srgbClr val="333E48"/>
                </a:solidFill>
                <a:sym typeface="Arial" pitchFamily="34" charset="0"/>
              </a:rPr>
              <a:t>городской округ Чехов</a:t>
            </a:r>
          </a:p>
        </p:txBody>
      </p:sp>
      <p:pic>
        <p:nvPicPr>
          <p:cNvPr id="10245" name="Picture 2" descr="\\10.9.120.10\minobr_new\Управление итог. аттест-и, вз-я МОУО, без. ОО\ОТДЕЛ по работе с МОУО\ФОТО\Чехов Новобытовская\Фасад здания школы.jpg"/>
          <p:cNvPicPr>
            <a:picLocks noChangeAspect="1" noChangeArrowheads="1"/>
          </p:cNvPicPr>
          <p:nvPr/>
        </p:nvPicPr>
        <p:blipFill>
          <a:blip r:embed="rId2" cstate="print"/>
          <a:srcRect t="15517" b="8620"/>
          <a:stretch>
            <a:fillRect/>
          </a:stretch>
        </p:blipFill>
        <p:spPr bwMode="auto">
          <a:xfrm>
            <a:off x="226715" y="2276872"/>
            <a:ext cx="5524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 descr="\\10.9.120.10\minobr_new\Управление итог. аттест-и, вз-я МОУО, без. ОО\ОТДЕЛ по работе с МОУО\ФОТО\Чехов Новобытовская\Центр формирования цифровых и гуманитарных компетенций.jpg"/>
          <p:cNvPicPr>
            <a:picLocks noChangeAspect="1" noChangeArrowheads="1"/>
          </p:cNvPicPr>
          <p:nvPr/>
        </p:nvPicPr>
        <p:blipFill rotWithShape="1">
          <a:blip r:embed="rId3" cstate="print"/>
          <a:srcRect t="19117"/>
          <a:stretch/>
        </p:blipFill>
        <p:spPr bwMode="auto">
          <a:xfrm>
            <a:off x="6446839" y="2272281"/>
            <a:ext cx="5181600" cy="3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>
            <a:spLocks noGrp="1"/>
          </p:cNvSpPr>
          <p:nvPr>
            <p:ph type="sldNum" sz="quarter" idx="4294967295"/>
          </p:nvPr>
        </p:nvSpPr>
        <p:spPr>
          <a:xfrm>
            <a:off x="11866563" y="6362700"/>
            <a:ext cx="223837" cy="3587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0396247D-2290-4ABC-A7FF-14313F3F6062}" type="slidenum">
              <a:rPr/>
              <a:pPr>
                <a:defRPr/>
              </a:pPr>
              <a:t>35</a:t>
            </a:fld>
            <a:endParaRPr dirty="0"/>
          </a:p>
        </p:txBody>
      </p:sp>
      <p:sp>
        <p:nvSpPr>
          <p:cNvPr id="14339" name="Заголовок 1"/>
          <p:cNvSpPr txBox="1">
            <a:spLocks noChangeArrowheads="1"/>
          </p:cNvSpPr>
          <p:nvPr/>
        </p:nvSpPr>
        <p:spPr bwMode="auto">
          <a:xfrm>
            <a:off x="1028700" y="541338"/>
            <a:ext cx="6273800" cy="479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ctr">
            <a:spAutoFit/>
          </a:bodyPr>
          <a:lstStyle/>
          <a:p>
            <a:pPr hangingPunct="0">
              <a:lnSpc>
                <a:spcPct val="90000"/>
              </a:lnSpc>
            </a:pPr>
            <a:r>
              <a:rPr lang="ru-RU" sz="2800" b="1" dirty="0">
                <a:solidFill>
                  <a:srgbClr val="333E48"/>
                </a:solidFill>
                <a:sym typeface="Arial" pitchFamily="34" charset="0"/>
              </a:rPr>
              <a:t>городской округ Шаховская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902" y="1071546"/>
            <a:ext cx="943304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 МБОУ Серединская СОШ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C8A469D-9B61-B642-AB1D-A30B0EA8E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" y="1981482"/>
            <a:ext cx="5256584" cy="39424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51E1DCF-D8E2-2644-B136-74024D45B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74" y="1981482"/>
            <a:ext cx="5256584" cy="39424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>
            <a:spLocks noGrp="1"/>
          </p:cNvSpPr>
          <p:nvPr>
            <p:ph type="sldNum" sz="quarter" idx="4294967295"/>
          </p:nvPr>
        </p:nvSpPr>
        <p:spPr>
          <a:xfrm>
            <a:off x="11866563" y="6362700"/>
            <a:ext cx="223837" cy="3587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39901699-A94F-4F2E-B17F-57D677221A61}" type="slidenum">
              <a:rPr/>
              <a:pPr>
                <a:defRPr/>
              </a:pPr>
              <a:t>36</a:t>
            </a:fld>
            <a:endParaRPr dirty="0"/>
          </a:p>
        </p:txBody>
      </p:sp>
      <p:sp>
        <p:nvSpPr>
          <p:cNvPr id="15363" name="Заголовок 1"/>
          <p:cNvSpPr txBox="1">
            <a:spLocks noChangeArrowheads="1"/>
          </p:cNvSpPr>
          <p:nvPr/>
        </p:nvSpPr>
        <p:spPr bwMode="auto">
          <a:xfrm>
            <a:off x="1028700" y="541338"/>
            <a:ext cx="6273800" cy="479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ctr">
            <a:spAutoFit/>
          </a:bodyPr>
          <a:lstStyle/>
          <a:p>
            <a:pPr hangingPunct="0">
              <a:lnSpc>
                <a:spcPct val="90000"/>
              </a:lnSpc>
            </a:pPr>
            <a:r>
              <a:rPr lang="ru-RU" sz="2800" b="1" dirty="0">
                <a:solidFill>
                  <a:srgbClr val="333E48"/>
                </a:solidFill>
                <a:sym typeface="Arial" pitchFamily="34" charset="0"/>
              </a:rPr>
              <a:t>Щелково городской округ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3902" y="1071546"/>
            <a:ext cx="943304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 МБОУ Гребневская СОШ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5365" name="Picture 2" descr="\\10.9.120.10\minobr_new\Управление итог. аттест-и, вз-я МОУО, без. ОО\ОТДЕЛ по работе с МОУО\ФОТО\Щёлково МБОУ Гребневская СОШ\Фото фасада школы целиком.jpg"/>
          <p:cNvPicPr>
            <a:picLocks noChangeAspect="1" noChangeArrowheads="1"/>
          </p:cNvPicPr>
          <p:nvPr/>
        </p:nvPicPr>
        <p:blipFill rotWithShape="1">
          <a:blip r:embed="rId2" cstate="print"/>
          <a:srcRect r="6817" b="11111"/>
          <a:stretch/>
        </p:blipFill>
        <p:spPr bwMode="auto">
          <a:xfrm>
            <a:off x="325437" y="2492896"/>
            <a:ext cx="577056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2534030-F7DA-FD48-816C-07144E7F24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708"/>
          <a:stretch/>
        </p:blipFill>
        <p:spPr>
          <a:xfrm>
            <a:off x="6528048" y="2492896"/>
            <a:ext cx="5220072" cy="30963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err="1" smtClean="0"/>
              <a:t>Богородский</a:t>
            </a:r>
            <a:r>
              <a:rPr lang="ru-RU" dirty="0" smtClean="0"/>
              <a:t> 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271464" y="1196752"/>
            <a:ext cx="943304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МБОУ СОШ № 83 им. Е.Е. </a:t>
            </a:r>
            <a:r>
              <a:rPr lang="ru-RU" dirty="0" err="1" smtClean="0"/>
              <a:t>Табакова</a:t>
            </a:r>
            <a:endParaRPr lang="ru-RU" dirty="0" smtClean="0"/>
          </a:p>
        </p:txBody>
      </p:sp>
      <p:pic>
        <p:nvPicPr>
          <p:cNvPr id="5" name="Содержимое 7" descr="IMG_5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416" y="2276872"/>
            <a:ext cx="4176464" cy="313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6" name="Рисунок 5" descr="CJoH-ReB0W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9976" y="2276871"/>
            <a:ext cx="4032448" cy="31699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err="1" smtClean="0"/>
              <a:t>Богородский</a:t>
            </a:r>
            <a:r>
              <a:rPr lang="ru-RU" dirty="0" smtClean="0"/>
              <a:t> 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МБОУ«СОШ № 45 с углубленным изучение иностранного языка» </a:t>
            </a:r>
          </a:p>
        </p:txBody>
      </p:sp>
      <p:pic>
        <p:nvPicPr>
          <p:cNvPr id="2050" name="Picture 2" descr="\\10.9.120.10\minobr_new\Управление итог. аттест-и, вз-я МОУО, без. ОО\ОТДЕЛ по работе с МОУО\ФОТО\Богородский СОШ 45\8827aa3e-0037-496a-80d5-dbcc6c8faf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2060848"/>
            <a:ext cx="4416491" cy="3384376"/>
          </a:xfrm>
          <a:prstGeom prst="rect">
            <a:avLst/>
          </a:prstGeom>
          <a:noFill/>
        </p:spPr>
      </p:pic>
      <p:pic>
        <p:nvPicPr>
          <p:cNvPr id="2051" name="Picture 3" descr="\\10.9.120.10\minobr_new\Управление итог. аттест-и, вз-я МОУО, без. ОО\ОТДЕЛ по работе с МОУО\ФОТО\Богородский СОШ 45\84f291d5-2be2-4829-a3cb-63ad1eb58e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060847"/>
            <a:ext cx="4392488" cy="3418653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err="1" smtClean="0"/>
              <a:t>Богородский</a:t>
            </a:r>
            <a:r>
              <a:rPr lang="ru-RU" dirty="0" smtClean="0"/>
              <a:t> 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МБОУ СОШ № 26 </a:t>
            </a:r>
          </a:p>
        </p:txBody>
      </p:sp>
      <p:pic>
        <p:nvPicPr>
          <p:cNvPr id="3075" name="Picture 3" descr="\\10.9.120.10\minobr_new\Управление итог. аттест-и, вз-я МОУО, без. ОО\ОТДЕЛ по работе с МОУО\ФОТО\Богородский СОШ 26\1-Фасад\шко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2060848"/>
            <a:ext cx="4645677" cy="3024336"/>
          </a:xfrm>
          <a:prstGeom prst="rect">
            <a:avLst/>
          </a:prstGeom>
          <a:noFill/>
        </p:spPr>
      </p:pic>
      <p:pic>
        <p:nvPicPr>
          <p:cNvPr id="3078" name="Picture 6" descr="\\10.9.120.10\minobr_new\Управление итог. аттест-и, вз-я МОУО, без. ОО\ОТДЕЛ по работе с МОУО\ФОТО\Богородский СОШ 26\3-Брендирование\DSCN4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1" y="1988840"/>
            <a:ext cx="4789169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55440" y="548680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Воскресенский 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МОУ«СОШ№ 39»</a:t>
            </a:r>
          </a:p>
        </p:txBody>
      </p:sp>
      <p:pic>
        <p:nvPicPr>
          <p:cNvPr id="4098" name="Picture 2" descr="\\10.9.120.10\minobr_new\Управление итог. аттест-и, вз-я МОУО, без. ОО\ОТДЕЛ по работе с МОУО\ФОТО\Воскресенский МОУ СОШ № 39\IMG-20190916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0" y="1700808"/>
            <a:ext cx="4536504" cy="2339244"/>
          </a:xfrm>
          <a:prstGeom prst="rect">
            <a:avLst/>
          </a:prstGeom>
          <a:noFill/>
        </p:spPr>
      </p:pic>
      <p:pic>
        <p:nvPicPr>
          <p:cNvPr id="4100" name="Picture 4" descr="\\10.9.120.10\minobr_new\Управление итог. аттест-и, вз-я МОУО, без. ОО\ОТДЕЛ по работе с МОУО\ФОТО\Воскресенский МОУ СОШ № 39\IMG-20190916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960" y="4221088"/>
            <a:ext cx="4536504" cy="2231232"/>
          </a:xfrm>
          <a:prstGeom prst="rect">
            <a:avLst/>
          </a:prstGeom>
          <a:noFill/>
        </p:spPr>
      </p:pic>
      <p:pic>
        <p:nvPicPr>
          <p:cNvPr id="1026" name="Picture 2" descr="\\10.9.120.10\minobr_new\Управление итог. аттест-и, вз-я МОУО, без. ОО\ОТДЕЛ по работе с МОУО\ФОТО\Воскресенский МОУ СОШ № 39\23.09\20190921_093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24" y="1700808"/>
            <a:ext cx="3672408" cy="4536503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Дмитровский городской округ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МОУ </a:t>
            </a:r>
            <a:r>
              <a:rPr lang="ru-RU" dirty="0" err="1" smtClean="0"/>
              <a:t>Подосинковская</a:t>
            </a:r>
            <a:r>
              <a:rPr lang="ru-RU" dirty="0" smtClean="0"/>
              <a:t> СОШ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2420888"/>
            <a:ext cx="496375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4149080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2" y="1628800"/>
            <a:ext cx="3672407" cy="217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 dirty="0"/>
          </a:p>
        </p:txBody>
      </p:sp>
      <p:sp>
        <p:nvSpPr>
          <p:cNvPr id="47" name="Заголовок 1"/>
          <p:cNvSpPr txBox="1"/>
          <p:nvPr/>
        </p:nvSpPr>
        <p:spPr>
          <a:xfrm>
            <a:off x="1028700" y="541369"/>
            <a:ext cx="627380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Городской округ Зарайск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55440" y="1196752"/>
            <a:ext cx="96490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dirty="0" smtClean="0"/>
              <a:t>МОУ </a:t>
            </a:r>
            <a:r>
              <a:rPr lang="ru-RU" dirty="0" err="1" smtClean="0"/>
              <a:t>Летуновская</a:t>
            </a:r>
            <a:r>
              <a:rPr lang="ru-RU" dirty="0" smtClean="0"/>
              <a:t> СОШ</a:t>
            </a:r>
          </a:p>
        </p:txBody>
      </p:sp>
      <p:pic>
        <p:nvPicPr>
          <p:cNvPr id="9228" name="Picture 12" descr="\\10.9.120.10\minobr_new\Управление итог. аттест-и, вз-я МОУО, без. ОО\ОТДЕЛ по работе с МОУО\ФОТО\Зарайск Летуновская\IMG-20190905-WA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16" y="2132856"/>
            <a:ext cx="4732962" cy="3384376"/>
          </a:xfrm>
          <a:prstGeom prst="rect">
            <a:avLst/>
          </a:prstGeom>
          <a:noFill/>
        </p:spPr>
      </p:pic>
      <p:pic>
        <p:nvPicPr>
          <p:cNvPr id="9229" name="Picture 13" descr="\\10.9.120.10\minobr_new\Управление итог. аттест-и, вз-я МОУО, без. ОО\ОТДЕЛ по работе с МОУО\ФОТО\Зарайск Летуновская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2132855"/>
            <a:ext cx="4464496" cy="3389467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308</Words>
  <Application>Microsoft Office PowerPoint</Application>
  <PresentationFormat>Широкоэкранный</PresentationFormat>
  <Paragraphs>109</Paragraphs>
  <Slides>36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Helvetica</vt:lpstr>
      <vt:lpstr>Тема Office</vt:lpstr>
      <vt:lpstr>Московская область Открытие Центров «Точка роста»</vt:lpstr>
      <vt:lpstr>Федеральный проект   «Современная школа» национального проекта «Образование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Глебова Юлия Олеговна</dc:creator>
  <cp:lastModifiedBy>Лупина Ирина Викторовна</cp:lastModifiedBy>
  <cp:revision>73</cp:revision>
  <dcterms:modified xsi:type="dcterms:W3CDTF">2020-01-31T12:36:30Z</dcterms:modified>
</cp:coreProperties>
</file>